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335" r:id="rId3"/>
    <p:sldId id="352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36" r:id="rId13"/>
    <p:sldId id="337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338" r:id="rId23"/>
    <p:sldId id="295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6" r:id="rId48"/>
    <p:sldId id="297" r:id="rId49"/>
    <p:sldId id="299" r:id="rId50"/>
    <p:sldId id="317" r:id="rId51"/>
    <p:sldId id="300" r:id="rId52"/>
    <p:sldId id="301" r:id="rId53"/>
    <p:sldId id="339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45" r:id="rId86"/>
    <p:sldId id="346" r:id="rId87"/>
    <p:sldId id="347" r:id="rId88"/>
    <p:sldId id="348" r:id="rId89"/>
    <p:sldId id="349" r:id="rId90"/>
    <p:sldId id="350" r:id="rId91"/>
    <p:sldId id="340" r:id="rId92"/>
    <p:sldId id="341" r:id="rId93"/>
    <p:sldId id="351" r:id="rId94"/>
    <p:sldId id="353" r:id="rId95"/>
    <p:sldId id="354" r:id="rId96"/>
    <p:sldId id="342" r:id="rId97"/>
    <p:sldId id="355" r:id="rId98"/>
    <p:sldId id="356" r:id="rId99"/>
    <p:sldId id="368" r:id="rId100"/>
    <p:sldId id="343" r:id="rId101"/>
    <p:sldId id="344" r:id="rId102"/>
    <p:sldId id="358" r:id="rId103"/>
    <p:sldId id="359" r:id="rId104"/>
    <p:sldId id="360" r:id="rId105"/>
    <p:sldId id="361" r:id="rId106"/>
    <p:sldId id="362" r:id="rId107"/>
    <p:sldId id="363" r:id="rId108"/>
    <p:sldId id="369" r:id="rId109"/>
    <p:sldId id="370" r:id="rId110"/>
    <p:sldId id="371" r:id="rId111"/>
    <p:sldId id="364" r:id="rId112"/>
    <p:sldId id="366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86" y="1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12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44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18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742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00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86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6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89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86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37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4DC66-D0FF-4966-B883-48A746436E31}" type="datetimeFigureOut">
              <a:rPr lang="en-IN" smtClean="0"/>
              <a:t>29-03-2023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5F3C3-7084-4103-AFBF-8D419E80A7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3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iizuka.cs.tsukuba.ac.jp/projects/colorization/data/colorization_sig2016.pdf" TargetMode="External"/><Relationship Id="rId2" Type="http://schemas.openxmlformats.org/officeDocument/2006/relationships/hyperlink" Target="https://arxiv.org/abs/1603.0851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5.00075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7723" TargetMode="External"/><Relationship Id="rId2" Type="http://schemas.openxmlformats.org/officeDocument/2006/relationships/hyperlink" Target="https://arxiv.org/abs/1805.03300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14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Relationship Id="rId9" Type="http://schemas.openxmlformats.org/officeDocument/2006/relationships/image" Target="../media/image1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Deep Learning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Subhajit Paul</a:t>
            </a:r>
          </a:p>
          <a:p>
            <a:r>
              <a:rPr lang="en-US" dirty="0" smtClean="0"/>
              <a:t>HRDPD, SIPG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619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85" t="35252" r="21093" b="24854"/>
          <a:stretch/>
        </p:blipFill>
        <p:spPr>
          <a:xfrm>
            <a:off x="95250" y="442304"/>
            <a:ext cx="12096750" cy="620515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987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32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38200" y="652846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36" y="-2690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Perceptron</a:t>
            </a:r>
            <a:endParaRPr lang="en-IN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480" t="68037" r="55170" b="16684"/>
          <a:stretch/>
        </p:blipFill>
        <p:spPr>
          <a:xfrm>
            <a:off x="495300" y="4001294"/>
            <a:ext cx="3790950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8437" y="-353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Different vision applications of Deep Learning models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82987" y="55549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437" y="869323"/>
            <a:ext cx="78467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Major applications of deep neural networks in computer vision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Classification with localization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Segmentation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style transfer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Colorization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Reconstruction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Super-Resolution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Synthesis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Restoration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Problems: This includes image captioning [1]- generating captions for a given input image, text to image synthesis [2]- synthesizing an image based on textual description etc. 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72751" y="6008914"/>
            <a:ext cx="10348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[1] Show and Tell: A Neural Image Caption Generator, 2014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[2]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AttnGAN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Fine-Grained Text to Image Generation with Attentional Generative Adversarial Networks, 2017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8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7335" y="-347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Object detection and image classification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1885" y="58659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3" y="978423"/>
            <a:ext cx="5639268" cy="309988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4356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7335" y="-347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Object and Image Segmentation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1885" y="58659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6FECAB-2684-4DE3-9073-69B58CE1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885" y="568735"/>
            <a:ext cx="5561794" cy="618505"/>
          </a:xfrm>
        </p:spPr>
        <p:txBody>
          <a:bodyPr>
            <a:normAutofit/>
          </a:bodyPr>
          <a:lstStyle/>
          <a:p>
            <a:r>
              <a:rPr lang="en-IN" sz="2000" dirty="0" smtClean="0"/>
              <a:t>Popular models: FCN, </a:t>
            </a:r>
            <a:r>
              <a:rPr lang="en-IN" sz="2000" dirty="0" err="1" smtClean="0"/>
              <a:t>UNet</a:t>
            </a:r>
            <a:r>
              <a:rPr lang="en-IN" sz="2000" dirty="0" smtClean="0"/>
              <a:t>, Mask R-CNN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173698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7335" y="-347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Image Style Transfer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1885" y="58659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6FECAB-2684-4DE3-9073-69B58CE1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792" y="2671198"/>
            <a:ext cx="4029208" cy="618505"/>
          </a:xfrm>
        </p:spPr>
        <p:txBody>
          <a:bodyPr>
            <a:normAutofit/>
          </a:bodyPr>
          <a:lstStyle/>
          <a:p>
            <a:r>
              <a:rPr lang="en-IN" sz="2000" dirty="0" smtClean="0"/>
              <a:t>Popular models: BART, StyTr2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517259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7335" y="-347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Image Colorization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1885" y="58659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246695" y="5434885"/>
            <a:ext cx="77015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err="1">
                <a:hlinkClick r:id="rId2"/>
              </a:rPr>
              <a:t>Colorful</a:t>
            </a:r>
            <a:r>
              <a:rPr lang="en-IN" dirty="0">
                <a:hlinkClick r:id="rId2"/>
              </a:rPr>
              <a:t> Image Colorization</a:t>
            </a:r>
            <a:r>
              <a:rPr lang="en-IN" dirty="0"/>
              <a:t>, 2016.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Let there be </a:t>
            </a:r>
            <a:r>
              <a:rPr lang="en-IN" dirty="0" err="1">
                <a:hlinkClick r:id="rId3"/>
              </a:rPr>
              <a:t>Color</a:t>
            </a:r>
            <a:r>
              <a:rPr lang="en-IN" dirty="0">
                <a:hlinkClick r:id="rId3"/>
              </a:rPr>
              <a:t>!: Joint End-to-end Learning of Global and Local Image Priors for Automatic Image Colorization with Simultaneous Classification</a:t>
            </a:r>
            <a:r>
              <a:rPr lang="en-IN" dirty="0"/>
              <a:t>, 2016.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Deep Colorization</a:t>
            </a:r>
            <a:r>
              <a:rPr lang="en-IN" dirty="0"/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25548334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7335" y="-347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Image Reconstruction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1885" y="58659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5959" y="3683205"/>
            <a:ext cx="638792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u="sng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2"/>
              </a:rPr>
              <a:t>Highly Scalable Image Reconstruction using Deep Neural Networks with </a:t>
            </a:r>
            <a:r>
              <a:rPr kumimoji="0" lang="en-US" sz="1800" u="sng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2"/>
              </a:rPr>
              <a:t>Bandpass</a:t>
            </a:r>
            <a:r>
              <a:rPr kumimoji="0" lang="en-US" sz="1800" u="sng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2"/>
              </a:rPr>
              <a:t> Filtering</a:t>
            </a:r>
            <a:r>
              <a:rPr kumimoji="0" lang="en-US" sz="1800" u="sng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2018.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800" u="sng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3"/>
              </a:rPr>
              <a:t>Image </a:t>
            </a:r>
            <a:r>
              <a:rPr kumimoji="0" lang="en-US" sz="1800" u="sng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3"/>
              </a:rPr>
              <a:t>Inpainting</a:t>
            </a:r>
            <a:r>
              <a:rPr kumimoji="0" lang="en-US" sz="1800" u="sng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3"/>
              </a:rPr>
              <a:t> for Irregular Holes Using Partial Convolutions</a:t>
            </a:r>
            <a:r>
              <a:rPr kumimoji="0" lang="en-US" sz="1800" u="sng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2018.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sz="2000" u="sng" dirty="0" smtClean="0">
                <a:solidFill>
                  <a:srgbClr val="0070C0"/>
                </a:solidFill>
              </a:rPr>
              <a:t>ALERT</a:t>
            </a:r>
            <a:r>
              <a:rPr lang="en-IN" sz="2000" u="sng" dirty="0">
                <a:solidFill>
                  <a:srgbClr val="0070C0"/>
                </a:solidFill>
              </a:rPr>
              <a:t>: Adversarial Learning with Expert</a:t>
            </a:r>
            <a:br>
              <a:rPr lang="en-IN" sz="2000" u="sng" dirty="0">
                <a:solidFill>
                  <a:srgbClr val="0070C0"/>
                </a:solidFill>
              </a:rPr>
            </a:br>
            <a:r>
              <a:rPr lang="en-IN" sz="2000" u="sng" dirty="0">
                <a:solidFill>
                  <a:srgbClr val="0070C0"/>
                </a:solidFill>
              </a:rPr>
              <a:t>Regularization using </a:t>
            </a:r>
            <a:r>
              <a:rPr lang="en-IN" sz="2000" u="sng" dirty="0" err="1">
                <a:solidFill>
                  <a:srgbClr val="0070C0"/>
                </a:solidFill>
              </a:rPr>
              <a:t>Tikhonov</a:t>
            </a:r>
            <a:r>
              <a:rPr lang="en-IN" sz="2000" u="sng" dirty="0">
                <a:solidFill>
                  <a:srgbClr val="0070C0"/>
                </a:solidFill>
              </a:rPr>
              <a:t> Operator for Missing</a:t>
            </a:r>
            <a:br>
              <a:rPr lang="en-IN" sz="2000" u="sng" dirty="0">
                <a:solidFill>
                  <a:srgbClr val="0070C0"/>
                </a:solidFill>
              </a:rPr>
            </a:br>
            <a:r>
              <a:rPr lang="en-IN" sz="2000" u="sng" dirty="0">
                <a:solidFill>
                  <a:srgbClr val="0070C0"/>
                </a:solidFill>
              </a:rPr>
              <a:t>Band Reconstruction</a:t>
            </a:r>
            <a:endParaRPr kumimoji="0" lang="en-US" sz="2000" u="sng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05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7335" y="-347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Image Super-resolution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1885" y="58659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6FECAB-2684-4DE3-9073-69B58CE1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4852" y="1602909"/>
            <a:ext cx="3413041" cy="618505"/>
          </a:xfrm>
        </p:spPr>
        <p:txBody>
          <a:bodyPr>
            <a:normAutofit fontScale="85000" lnSpcReduction="20000"/>
          </a:bodyPr>
          <a:lstStyle/>
          <a:p>
            <a:r>
              <a:rPr lang="en-IN" sz="2000" dirty="0" smtClean="0"/>
              <a:t>Popular models: SRGAN, ESRGAN, </a:t>
            </a:r>
          </a:p>
          <a:p>
            <a:pPr marL="0" indent="0">
              <a:buNone/>
            </a:pPr>
            <a:r>
              <a:rPr lang="en-IN" sz="2000" dirty="0" err="1" smtClean="0"/>
              <a:t>Swin</a:t>
            </a:r>
            <a:r>
              <a:rPr lang="en-IN" sz="2000" dirty="0" smtClean="0"/>
              <a:t>-IR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250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57335" y="-347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Image Restoration (</a:t>
            </a:r>
            <a:r>
              <a:rPr lang="en-US" sz="3600" b="1" dirty="0" err="1" smtClean="0"/>
              <a:t>Denoising</a:t>
            </a:r>
            <a:r>
              <a:rPr lang="en-US" sz="3600" b="1" dirty="0" smtClean="0"/>
              <a:t> in Cartosat-3 MX data)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51885" y="58659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8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134" y="-297657"/>
            <a:ext cx="120237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Image Restoration (Underlap correction in Cartosat-3 MX data)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0134" y="586599"/>
            <a:ext cx="113823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317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134" y="-154539"/>
            <a:ext cx="114936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Others (AI enabled social distance indicator and automatic temperature monitoring)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11453" y="1063672"/>
            <a:ext cx="113823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10911487" y="3782875"/>
            <a:ext cx="218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Social distance indicator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2727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863" y="-3568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Example of Perceptron application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77" y="525269"/>
            <a:ext cx="10515600" cy="5720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66" y="621064"/>
            <a:ext cx="4162698" cy="4285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952" y="4999450"/>
            <a:ext cx="2419618" cy="13610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8200" y="652846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777" y="5879030"/>
            <a:ext cx="5468982" cy="7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5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7335" y="872588"/>
            <a:ext cx="10515600" cy="5257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Definition of single layer perceptron and its limitations</a:t>
            </a:r>
          </a:p>
          <a:p>
            <a:r>
              <a:rPr lang="en-IN" smtClean="0"/>
              <a:t>How MLP applies for non linear separable objective</a:t>
            </a:r>
          </a:p>
          <a:p>
            <a:r>
              <a:rPr lang="en-IN" smtClean="0"/>
              <a:t>Introduction of ANN and how backpropagation works with illustration</a:t>
            </a:r>
          </a:p>
          <a:p>
            <a:r>
              <a:rPr lang="en-IN" smtClean="0"/>
              <a:t>Limitation of ANN and inspiration behind CNN</a:t>
            </a:r>
          </a:p>
          <a:p>
            <a:r>
              <a:rPr lang="en-IN" smtClean="0"/>
              <a:t>Introduction of CNN and convolution operation with its different parameters</a:t>
            </a:r>
          </a:p>
          <a:p>
            <a:r>
              <a:rPr lang="en-IN" smtClean="0"/>
              <a:t>Case study of popular CNN models</a:t>
            </a:r>
          </a:p>
          <a:p>
            <a:r>
              <a:rPr lang="en-IN" smtClean="0"/>
              <a:t>Different python libraries related to Deep learning and its different steps for training</a:t>
            </a:r>
          </a:p>
          <a:p>
            <a:r>
              <a:rPr lang="en-IN" smtClean="0"/>
              <a:t>Brief introduction to  RNN and GANs</a:t>
            </a:r>
          </a:p>
          <a:p>
            <a:r>
              <a:rPr lang="en-IN" smtClean="0"/>
              <a:t>Illustration of different types of vision applications carried out in our division using DL</a:t>
            </a:r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57335" y="-3471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Summary</a:t>
            </a:r>
            <a:endParaRPr lang="en-IN" sz="3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51885" y="58659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37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1079" y="2541655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70473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67" y="542187"/>
            <a:ext cx="9731934" cy="563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3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8863" y="-3568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Example of Perceptron application (contd.)</a:t>
            </a:r>
            <a:endParaRPr lang="en-IN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652846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13" y="772615"/>
            <a:ext cx="9430138" cy="53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8863" y="-22002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Introducing Multi-Layered Perceptron (MLP)</a:t>
            </a:r>
            <a:endParaRPr lang="en-IN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78969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792" y="982819"/>
            <a:ext cx="1942268" cy="1894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762" y="951722"/>
            <a:ext cx="1948720" cy="192238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98863" y="1363515"/>
            <a:ext cx="5713193" cy="3047214"/>
            <a:chOff x="538318" y="879727"/>
            <a:chExt cx="5713193" cy="3047214"/>
          </a:xfrm>
        </p:grpSpPr>
        <p:sp>
          <p:nvSpPr>
            <p:cNvPr id="10" name="Rectangle 9"/>
            <p:cNvSpPr/>
            <p:nvPr/>
          </p:nvSpPr>
          <p:spPr>
            <a:xfrm>
              <a:off x="653144" y="968689"/>
              <a:ext cx="5598367" cy="29582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Most real world data is not linearly separable and will always contain some </a:t>
              </a:r>
              <a:r>
                <a:rPr lang="en-US" dirty="0" smtClean="0">
                  <a:solidFill>
                    <a:schemeClr val="tx1"/>
                  </a:solidFill>
                </a:rPr>
                <a:t>outliers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In </a:t>
              </a:r>
              <a:r>
                <a:rPr lang="en-US" dirty="0">
                  <a:solidFill>
                    <a:schemeClr val="tx1"/>
                  </a:solidFill>
                </a:rPr>
                <a:t>fact, sometimes there may not be any outliers but still the data may not be linearly </a:t>
              </a:r>
              <a:r>
                <a:rPr lang="en-US" dirty="0" smtClean="0">
                  <a:solidFill>
                    <a:schemeClr val="tx1"/>
                  </a:solidFill>
                </a:rPr>
                <a:t>separable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We </a:t>
              </a:r>
              <a:r>
                <a:rPr lang="en-US" dirty="0">
                  <a:solidFill>
                    <a:schemeClr val="tx1"/>
                  </a:solidFill>
                </a:rPr>
                <a:t>need computational units (models) which can deal with such data </a:t>
              </a:r>
              <a:endParaRPr lang="en-US" dirty="0" smtClean="0">
                <a:solidFill>
                  <a:schemeClr val="tx1"/>
                </a:solidFill>
              </a:endParaRPr>
            </a:p>
            <a:p>
              <a:r>
                <a:rPr lang="en-US" dirty="0" smtClean="0">
                  <a:solidFill>
                    <a:schemeClr val="tx1"/>
                  </a:solidFill>
                </a:rPr>
                <a:t>A </a:t>
              </a:r>
              <a:r>
                <a:rPr lang="en-US" dirty="0">
                  <a:solidFill>
                    <a:schemeClr val="tx1"/>
                  </a:solidFill>
                </a:rPr>
                <a:t>single perceptron cannot deal with such data, we will show that a network of </a:t>
              </a:r>
              <a:r>
                <a:rPr lang="en-US" dirty="0" err="1">
                  <a:solidFill>
                    <a:schemeClr val="tx1"/>
                  </a:solidFill>
                </a:rPr>
                <a:t>perceptrons</a:t>
              </a:r>
              <a:r>
                <a:rPr lang="en-US" dirty="0">
                  <a:solidFill>
                    <a:schemeClr val="tx1"/>
                  </a:solidFill>
                </a:rPr>
                <a:t> can indeed deal with such </a:t>
              </a:r>
              <a:r>
                <a:rPr lang="en-US" dirty="0" smtClean="0">
                  <a:solidFill>
                    <a:schemeClr val="tx1"/>
                  </a:solidFill>
                </a:rPr>
                <a:t>data</a:t>
              </a:r>
            </a:p>
            <a:p>
              <a:r>
                <a:rPr lang="en-US" dirty="0" smtClean="0">
                  <a:solidFill>
                    <a:schemeClr val="tx1"/>
                  </a:solidFill>
                </a:rPr>
                <a:t>This network of </a:t>
              </a:r>
              <a:r>
                <a:rPr lang="en-US" dirty="0" err="1" smtClean="0">
                  <a:solidFill>
                    <a:schemeClr val="tx1"/>
                  </a:solidFill>
                </a:rPr>
                <a:t>perceptrons</a:t>
              </a:r>
              <a:r>
                <a:rPr lang="en-US" dirty="0" smtClean="0">
                  <a:solidFill>
                    <a:schemeClr val="tx1"/>
                  </a:solidFill>
                </a:rPr>
                <a:t> are called </a:t>
              </a:r>
              <a:r>
                <a:rPr lang="en-US" b="1" dirty="0" smtClean="0">
                  <a:solidFill>
                    <a:schemeClr val="tx1"/>
                  </a:solidFill>
                </a:rPr>
                <a:t>Multi-layered perceptron (MLP)</a:t>
              </a:r>
              <a:endParaRPr lang="en-IN" b="1" dirty="0">
                <a:solidFill>
                  <a:schemeClr val="tx1"/>
                </a:solidFill>
              </a:endParaRPr>
            </a:p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544" y="879727"/>
              <a:ext cx="170806" cy="1779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318" y="1426063"/>
              <a:ext cx="170806" cy="1779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318" y="1964682"/>
              <a:ext cx="170806" cy="1779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318" y="2509521"/>
              <a:ext cx="170806" cy="1779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318" y="3341887"/>
              <a:ext cx="170806" cy="177924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884" y="2887122"/>
            <a:ext cx="4741816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5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446" y="-2793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Representation power of MLP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2" y="1398517"/>
            <a:ext cx="5016138" cy="477844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38200" y="652846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73" y="5233632"/>
            <a:ext cx="5011778" cy="10394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85" b="6340"/>
          <a:stretch/>
        </p:blipFill>
        <p:spPr>
          <a:xfrm>
            <a:off x="5668535" y="721086"/>
            <a:ext cx="5353170" cy="457271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583140" y="2402006"/>
            <a:ext cx="1514901" cy="2456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534" y="2324236"/>
            <a:ext cx="3143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MLP Example(contd.)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4" name="Straight Connector 3"/>
          <p:cNvCxnSpPr/>
          <p:nvPr/>
        </p:nvCxnSpPr>
        <p:spPr>
          <a:xfrm>
            <a:off x="960120" y="670263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178"/>
          <a:stretch/>
        </p:blipFill>
        <p:spPr>
          <a:xfrm>
            <a:off x="1005678" y="952033"/>
            <a:ext cx="9845202" cy="55461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787857" y="2579426"/>
            <a:ext cx="1514901" cy="2456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51" y="2501656"/>
            <a:ext cx="3143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-31414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Perceptron vs logistic neuron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539638"/>
            <a:ext cx="3601052" cy="3461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2" y="3948741"/>
            <a:ext cx="5347062" cy="2624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6" y="896904"/>
            <a:ext cx="5312114" cy="423693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38200" y="652845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13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5" y="365125"/>
            <a:ext cx="3761124" cy="455893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857" t="11034"/>
          <a:stretch/>
        </p:blipFill>
        <p:spPr>
          <a:xfrm>
            <a:off x="3191011" y="4066363"/>
            <a:ext cx="3152504" cy="259350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200502" y="148046"/>
            <a:ext cx="0" cy="6531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6" y="365125"/>
            <a:ext cx="3887720" cy="3879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451" y="4109238"/>
            <a:ext cx="3090910" cy="27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8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Updated Perceptron components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984069" y="1080158"/>
            <a:ext cx="9866813" cy="5705524"/>
            <a:chOff x="1001487" y="679564"/>
            <a:chExt cx="9866813" cy="57055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487" y="679564"/>
              <a:ext cx="9805850" cy="570552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0972" y="4876303"/>
              <a:ext cx="9627328" cy="675906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984069" y="82701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3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652" y="-322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Perceptron Learning algorithm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66355" y="626720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93" y="702152"/>
            <a:ext cx="9265918" cy="3590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14" y="4379677"/>
            <a:ext cx="7489372" cy="24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9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741766"/>
            <a:ext cx="10515600" cy="6019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Machine learning v/s Deep Learning</a:t>
            </a:r>
          </a:p>
          <a:p>
            <a:r>
              <a:rPr lang="en-IN" dirty="0" smtClean="0"/>
              <a:t>Artificial Neuron and inspiration from our brain functionality</a:t>
            </a:r>
          </a:p>
          <a:p>
            <a:r>
              <a:rPr lang="en-IN" dirty="0" smtClean="0"/>
              <a:t>Perceptron</a:t>
            </a:r>
          </a:p>
          <a:p>
            <a:pPr lvl="1"/>
            <a:r>
              <a:rPr lang="en-IN" dirty="0" smtClean="0"/>
              <a:t>Definition and visualization of its limitation</a:t>
            </a:r>
          </a:p>
          <a:p>
            <a:pPr lvl="1"/>
            <a:r>
              <a:rPr lang="en-IN" dirty="0" smtClean="0"/>
              <a:t>MLP and its representational Power</a:t>
            </a:r>
          </a:p>
          <a:p>
            <a:pPr lvl="1"/>
            <a:r>
              <a:rPr lang="en-IN" dirty="0" smtClean="0"/>
              <a:t>MLP learning algorithm</a:t>
            </a:r>
          </a:p>
          <a:p>
            <a:r>
              <a:rPr lang="en-IN" dirty="0" smtClean="0"/>
              <a:t>Multilayer Neural Network or Artificial Neural Network(ANN)</a:t>
            </a:r>
          </a:p>
          <a:p>
            <a:pPr lvl="1"/>
            <a:r>
              <a:rPr lang="en-IN" dirty="0" smtClean="0"/>
              <a:t>Defining terminologies</a:t>
            </a:r>
          </a:p>
          <a:p>
            <a:pPr lvl="1"/>
            <a:r>
              <a:rPr lang="en-IN" dirty="0" smtClean="0"/>
              <a:t>Backpropagation algorithm with chain rule</a:t>
            </a:r>
          </a:p>
          <a:p>
            <a:pPr lvl="1"/>
            <a:r>
              <a:rPr lang="en-IN" dirty="0" smtClean="0"/>
              <a:t>Different activation functions</a:t>
            </a:r>
          </a:p>
          <a:p>
            <a:r>
              <a:rPr lang="en-IN" dirty="0" smtClean="0"/>
              <a:t>Convolutional Neural Network(CNN)</a:t>
            </a:r>
          </a:p>
          <a:p>
            <a:pPr lvl="1"/>
            <a:r>
              <a:rPr lang="en-IN" dirty="0" smtClean="0"/>
              <a:t>Convolution Operation and its different parameters</a:t>
            </a:r>
          </a:p>
          <a:p>
            <a:pPr lvl="1"/>
            <a:r>
              <a:rPr lang="en-IN" dirty="0" smtClean="0"/>
              <a:t>Case study of different CNN model architectures</a:t>
            </a:r>
          </a:p>
          <a:p>
            <a:r>
              <a:rPr lang="en-IN" dirty="0" smtClean="0"/>
              <a:t>Different python libraries and steps to train a deep learning model</a:t>
            </a:r>
          </a:p>
          <a:p>
            <a:r>
              <a:rPr lang="en-IN" dirty="0" smtClean="0"/>
              <a:t>Generative and discriminative network and introduction to GAN</a:t>
            </a:r>
          </a:p>
          <a:p>
            <a:r>
              <a:rPr lang="en-IN" dirty="0" smtClean="0"/>
              <a:t>Brief introduction to  RNNs</a:t>
            </a:r>
          </a:p>
          <a:p>
            <a:r>
              <a:rPr lang="en-IN" dirty="0" smtClean="0"/>
              <a:t>Different applications of Deep learning model in vision field</a:t>
            </a:r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-3262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Overview</a:t>
            </a:r>
            <a:endParaRPr lang="en-IN" sz="3200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49888" y="61475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2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86" y="-2531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MLP Backpropagation example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05394" y="713806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874082"/>
            <a:ext cx="2943500" cy="1102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246" y="1072380"/>
            <a:ext cx="2264230" cy="4494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34" y="1761682"/>
            <a:ext cx="4249782" cy="1767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90" y="3574550"/>
            <a:ext cx="4232364" cy="26766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209" y="1761682"/>
            <a:ext cx="4789710" cy="1965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0209" y="3936274"/>
            <a:ext cx="520772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Put these gradients value in gradient decent algorithm to get updated parameter at t+1 iteration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      is learning rate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6196" y="4595817"/>
            <a:ext cx="2211974" cy="634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5947" y="5343491"/>
            <a:ext cx="219619" cy="3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195" y="-2357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Universal Approximation Theorem</a:t>
            </a:r>
            <a:endParaRPr lang="en-IN" sz="36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05394" y="713806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6" y="939014"/>
            <a:ext cx="5103220" cy="2200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716" y="939014"/>
            <a:ext cx="5260250" cy="4785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78" y="3651409"/>
            <a:ext cx="5290456" cy="36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9195" y="-2357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Intuitive idea for approximating a function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05394" y="713806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36" y="989046"/>
            <a:ext cx="4590336" cy="5166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778" y="933061"/>
            <a:ext cx="4594502" cy="420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5394" y="-1660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Limitation of Perceptron</a:t>
            </a:r>
            <a:endParaRPr lang="en-IN" sz="36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0540" y="936983"/>
            <a:ext cx="11362110" cy="4351338"/>
          </a:xfrm>
        </p:spPr>
        <p:txBody>
          <a:bodyPr/>
          <a:lstStyle/>
          <a:p>
            <a:r>
              <a:rPr lang="en-IN" dirty="0" smtClean="0"/>
              <a:t>3 layer MLP can easily represent any mapping from input to output</a:t>
            </a:r>
          </a:p>
          <a:p>
            <a:r>
              <a:rPr lang="en-IN" dirty="0" smtClean="0"/>
              <a:t>This does not mean its ability to learn, tends to memorize the training data </a:t>
            </a:r>
          </a:p>
          <a:p>
            <a:r>
              <a:rPr lang="en-IN" dirty="0" smtClean="0"/>
              <a:t>Poor generalization</a:t>
            </a:r>
          </a:p>
          <a:p>
            <a:r>
              <a:rPr lang="en-IN" dirty="0" smtClean="0"/>
              <a:t>Required size of hidden layer may be too large</a:t>
            </a:r>
          </a:p>
          <a:p>
            <a:r>
              <a:rPr lang="en-IN" dirty="0" smtClean="0"/>
              <a:t>It has been shown that deep networks usually requires much smaller size to approximate the same function and better generalization</a:t>
            </a:r>
          </a:p>
          <a:p>
            <a:r>
              <a:rPr lang="en-IN" dirty="0" smtClean="0"/>
              <a:t>Deeper layer will learn much more abstract and detailed features about the input object</a:t>
            </a:r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05394" y="713806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3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274" y="-322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Multilayer Neural Network</a:t>
            </a:r>
            <a:endParaRPr lang="en-IN" sz="36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61852" y="626721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09" y="701916"/>
            <a:ext cx="10080494" cy="55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5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7274" y="-322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Multilayer Neural Network (contd.)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61852" y="626721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65" y="822775"/>
            <a:ext cx="9562012" cy="54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7274" y="-322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Multilayer Neural Network (contd.)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61852" y="626721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90" y="868771"/>
            <a:ext cx="9527178" cy="525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3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697" y="-2357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Backpropagation Learning Algorithm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4" y="951169"/>
            <a:ext cx="10154192" cy="530417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14400" y="69638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611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Backpropagation Learning </a:t>
            </a:r>
            <a:r>
              <a:rPr lang="en-US" sz="3600" b="1" dirty="0" smtClean="0"/>
              <a:t>Algorithm (contd.)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57646" y="687680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393372" y="846055"/>
            <a:ext cx="9022078" cy="5740656"/>
            <a:chOff x="1393372" y="846055"/>
            <a:chExt cx="9022078" cy="57406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3372" y="846055"/>
              <a:ext cx="9022078" cy="574065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963" y="4885509"/>
              <a:ext cx="6714092" cy="157532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764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r="49140" b="46854"/>
          <a:stretch/>
        </p:blipFill>
        <p:spPr>
          <a:xfrm>
            <a:off x="1045029" y="746165"/>
            <a:ext cx="3091542" cy="1936075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1219177" y="2751908"/>
            <a:ext cx="2917394" cy="3572963"/>
            <a:chOff x="4191356" y="801187"/>
            <a:chExt cx="2917394" cy="357296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/>
            <a:srcRect t="4077"/>
            <a:stretch/>
          </p:blipFill>
          <p:spPr>
            <a:xfrm>
              <a:off x="4191356" y="801187"/>
              <a:ext cx="2917394" cy="3572963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 flipV="1">
              <a:off x="4704716" y="1491715"/>
              <a:ext cx="300911" cy="59877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4611842" y="2438532"/>
              <a:ext cx="1" cy="55387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604412" y="3325472"/>
              <a:ext cx="1" cy="55387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88" y="983600"/>
            <a:ext cx="5068388" cy="1434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46165"/>
            <a:ext cx="1788866" cy="51999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070" y="2579494"/>
            <a:ext cx="5747658" cy="862942"/>
          </a:xfrm>
          <a:prstGeom prst="rect">
            <a:avLst/>
          </a:prstGeom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646611" y="-2444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Backpropagation Learning </a:t>
            </a:r>
            <a:r>
              <a:rPr lang="en-US" sz="3600" b="1" dirty="0" smtClean="0"/>
              <a:t>Algorithm (contd.)</a:t>
            </a:r>
            <a:endParaRPr lang="en-IN" sz="36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757646" y="687680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12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3" y="702092"/>
            <a:ext cx="3292265" cy="255263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50761" y="652846"/>
            <a:ext cx="112561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42336" y="-2690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Machine Learning v/s Deep Learning</a:t>
            </a:r>
            <a:endParaRPr lang="en-IN" sz="36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5758" y="3280483"/>
            <a:ext cx="7198217" cy="3477296"/>
            <a:chOff x="439594" y="856664"/>
            <a:chExt cx="8049296" cy="40697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1" t="55667" r="9783" b="14286"/>
            <a:stretch/>
          </p:blipFill>
          <p:spPr>
            <a:xfrm>
              <a:off x="439594" y="2865767"/>
              <a:ext cx="8049296" cy="206062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1" t="14353" r="9783" b="56351"/>
            <a:stretch/>
          </p:blipFill>
          <p:spPr>
            <a:xfrm>
              <a:off x="439594" y="856664"/>
              <a:ext cx="8049296" cy="200910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17652" r="11881" b="17747"/>
          <a:stretch/>
        </p:blipFill>
        <p:spPr>
          <a:xfrm>
            <a:off x="7128395" y="1219818"/>
            <a:ext cx="5063605" cy="40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140" b="46854"/>
          <a:stretch/>
        </p:blipFill>
        <p:spPr>
          <a:xfrm>
            <a:off x="1045029" y="746165"/>
            <a:ext cx="3091542" cy="19360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19177" y="2751908"/>
            <a:ext cx="2917394" cy="3572963"/>
            <a:chOff x="4191356" y="801187"/>
            <a:chExt cx="2917394" cy="35729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4077"/>
            <a:stretch/>
          </p:blipFill>
          <p:spPr>
            <a:xfrm>
              <a:off x="4191356" y="801187"/>
              <a:ext cx="2917394" cy="357296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 flipV="1">
              <a:off x="4704716" y="1491715"/>
              <a:ext cx="300911" cy="59877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611842" y="2438532"/>
              <a:ext cx="1" cy="55387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604412" y="3325472"/>
              <a:ext cx="1" cy="55387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788" y="983600"/>
            <a:ext cx="5068388" cy="1434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746165"/>
            <a:ext cx="1788866" cy="5199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742" y="2579494"/>
            <a:ext cx="5747658" cy="8629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742" y="2579494"/>
            <a:ext cx="6014334" cy="2556616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46611" y="-244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Backpropagation Learning Algorithm (contd.)</a:t>
            </a:r>
            <a:endParaRPr lang="en-IN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57646" y="687680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6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273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Backpropagation flow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8200" y="47867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77" y="499805"/>
            <a:ext cx="2467326" cy="3122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77" y="499805"/>
            <a:ext cx="2565600" cy="3219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02" y="510783"/>
            <a:ext cx="2570534" cy="3208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474" y="3667886"/>
            <a:ext cx="2587436" cy="3190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648" y="3653574"/>
            <a:ext cx="2579462" cy="32187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3779" y="898211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Step 1</a:t>
            </a:r>
            <a:endParaRPr lang="en-IN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770595" y="898211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Step 2</a:t>
            </a:r>
            <a:endParaRPr lang="en-IN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543167" y="898211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Step 3</a:t>
            </a:r>
            <a:endParaRPr lang="en-IN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543167" y="4143868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Step 4</a:t>
            </a:r>
            <a:endParaRPr lang="en-IN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824314" y="4149987"/>
            <a:ext cx="706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Step 5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00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427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Backpropagation flow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47867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62268"/>
            <a:ext cx="10515600" cy="56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5768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Algorithms to follow for DNNs</a:t>
            </a:r>
            <a:endParaRPr lang="en-IN" sz="36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99161" y="53963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1" y="735964"/>
            <a:ext cx="8429898" cy="2825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71" y="3758042"/>
            <a:ext cx="8516986" cy="22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676" y="1028837"/>
            <a:ext cx="9235450" cy="44862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-2705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Algorithms to follow for DNNs (contd.)</a:t>
            </a:r>
            <a:endParaRPr lang="en-IN" sz="3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0543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Illustration of backpropagation with computational graph</a:t>
            </a:r>
            <a:endParaRPr lang="en-IN" sz="32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99161" y="53963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776559"/>
            <a:ext cx="91344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305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Illustration of backpropagation with computational graph</a:t>
            </a:r>
            <a:endParaRPr lang="en-IN" sz="32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53963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776559"/>
            <a:ext cx="9134475" cy="26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776559"/>
            <a:ext cx="9144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1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305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Illustration of backpropagation with computational graph</a:t>
            </a:r>
            <a:endParaRPr lang="en-IN" sz="32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53963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776559"/>
            <a:ext cx="9134475" cy="26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776559"/>
            <a:ext cx="9144000" cy="421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824184"/>
            <a:ext cx="9096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305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Illustration of backpropagation with computational graph</a:t>
            </a:r>
            <a:endParaRPr lang="en-IN" sz="32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53963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776559"/>
            <a:ext cx="9134475" cy="26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776559"/>
            <a:ext cx="9144000" cy="421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824184"/>
            <a:ext cx="9096375" cy="411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287" y="863871"/>
            <a:ext cx="90963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305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Illustration of backpropagation with computational graph</a:t>
            </a:r>
            <a:endParaRPr lang="en-IN" sz="32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53963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776559"/>
            <a:ext cx="9134475" cy="26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776559"/>
            <a:ext cx="9144000" cy="421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824184"/>
            <a:ext cx="9096375" cy="411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287" y="824184"/>
            <a:ext cx="91249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0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870" t="33555" r="26891" b="35676"/>
          <a:stretch/>
        </p:blipFill>
        <p:spPr>
          <a:xfrm>
            <a:off x="361950" y="1122363"/>
            <a:ext cx="11487150" cy="5524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38453" y="-5996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/>
              <a:t>Artificial Neuron</a:t>
            </a:r>
            <a:endParaRPr lang="en-IN" sz="32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49888" y="725866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40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-305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/>
              <a:t>Illustration of backpropagation with computational graph</a:t>
            </a:r>
            <a:endParaRPr lang="en-IN" sz="32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9161" y="53963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776559"/>
            <a:ext cx="9134475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776559"/>
            <a:ext cx="9144000" cy="4210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824184"/>
            <a:ext cx="9096375" cy="411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287" y="824184"/>
            <a:ext cx="9124950" cy="4219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912" y="873396"/>
            <a:ext cx="90773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9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898" y="3579660"/>
            <a:ext cx="7646124" cy="30018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-2705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Activation Functions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909" y="698623"/>
            <a:ext cx="6302668" cy="28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8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-2705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Activation Functions (</a:t>
            </a:r>
            <a:r>
              <a:rPr lang="en-US" sz="3600" b="1" dirty="0" err="1" smtClean="0"/>
              <a:t>contd</a:t>
            </a:r>
            <a:r>
              <a:rPr lang="en-US" sz="3600" b="1" dirty="0" smtClean="0"/>
              <a:t>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93" y="1321662"/>
            <a:ext cx="3343275" cy="3552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30240" y="1251599"/>
            <a:ext cx="5611280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6"/>
                </a:solidFill>
              </a:rPr>
              <a:t>Introduces non-linearity in the network </a:t>
            </a:r>
          </a:p>
          <a:p>
            <a:r>
              <a:rPr lang="en-US" sz="2200" dirty="0" smtClean="0">
                <a:solidFill>
                  <a:schemeClr val="accent6"/>
                </a:solidFill>
              </a:rPr>
              <a:t>enabling it to learn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6"/>
                </a:solidFill>
              </a:rPr>
              <a:t>Differentiable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6"/>
                </a:solidFill>
              </a:rPr>
              <a:t>Scales down the input in the range of [0,1],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h</a:t>
            </a:r>
            <a:r>
              <a:rPr lang="en-US" sz="2200" dirty="0" smtClean="0">
                <a:solidFill>
                  <a:schemeClr val="accent6"/>
                </a:solidFill>
              </a:rPr>
              <a:t>ence we get the output in terms of probability</a:t>
            </a:r>
            <a:endParaRPr lang="en-IN" sz="2200" dirty="0">
              <a:solidFill>
                <a:schemeClr val="accent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3387225"/>
            <a:ext cx="42576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705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Activation Functions (</a:t>
            </a:r>
            <a:r>
              <a:rPr lang="en-US" sz="3600" b="1" dirty="0" err="1" smtClean="0"/>
              <a:t>contd</a:t>
            </a:r>
            <a:r>
              <a:rPr lang="en-US" sz="3600" b="1" dirty="0" smtClean="0"/>
              <a:t>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46" y="1825625"/>
            <a:ext cx="3067050" cy="278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4812" y="1189903"/>
            <a:ext cx="590103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6"/>
                </a:solidFill>
              </a:rPr>
              <a:t>Normalizes the output of the neuron in the 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r</a:t>
            </a:r>
            <a:r>
              <a:rPr lang="en-US" sz="2200" dirty="0" smtClean="0">
                <a:solidFill>
                  <a:schemeClr val="accent6"/>
                </a:solidFill>
              </a:rPr>
              <a:t>ange of [-1,1]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6"/>
                </a:solidFill>
              </a:rPr>
              <a:t>Differentiable everywhere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6"/>
                </a:solidFill>
              </a:rPr>
              <a:t>It is zero-centered function, so the optimization</a:t>
            </a:r>
          </a:p>
          <a:p>
            <a:r>
              <a:rPr lang="en-US" sz="2200" dirty="0">
                <a:solidFill>
                  <a:schemeClr val="accent6"/>
                </a:solidFill>
              </a:rPr>
              <a:t>o</a:t>
            </a:r>
            <a:r>
              <a:rPr lang="en-US" sz="2200" dirty="0" smtClean="0">
                <a:solidFill>
                  <a:schemeClr val="accent6"/>
                </a:solidFill>
              </a:rPr>
              <a:t>f the loss function become easier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4811" y="3493320"/>
            <a:ext cx="622221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0000"/>
                </a:solidFill>
              </a:rPr>
              <a:t>Compare to Sigmoid it is an expensive procedure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FF0000"/>
                </a:solidFill>
              </a:rPr>
              <a:t>It suffers from saturation problem and vanishing</a:t>
            </a:r>
          </a:p>
          <a:p>
            <a:r>
              <a:rPr lang="en-US" sz="2200" dirty="0">
                <a:solidFill>
                  <a:srgbClr val="FF0000"/>
                </a:solidFill>
              </a:rPr>
              <a:t>g</a:t>
            </a:r>
            <a:r>
              <a:rPr lang="en-US" sz="2200" dirty="0" smtClean="0">
                <a:solidFill>
                  <a:srgbClr val="FF0000"/>
                </a:solidFill>
              </a:rPr>
              <a:t>radient problem</a:t>
            </a:r>
          </a:p>
          <a:p>
            <a:endParaRPr lang="en-US" sz="2200" dirty="0" smtClean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97654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-2705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Activation Functions (</a:t>
            </a:r>
            <a:r>
              <a:rPr lang="en-US" sz="3600" b="1" dirty="0" err="1" smtClean="0"/>
              <a:t>contd</a:t>
            </a:r>
            <a:r>
              <a:rPr lang="en-US" sz="3600" b="1" dirty="0" smtClean="0"/>
              <a:t>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054966"/>
            <a:ext cx="89154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705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Activation Functions (</a:t>
            </a:r>
            <a:r>
              <a:rPr lang="en-US" sz="3600" b="1" dirty="0" err="1" smtClean="0"/>
              <a:t>contd</a:t>
            </a:r>
            <a:r>
              <a:rPr lang="en-US" sz="3600" b="1" dirty="0" smtClean="0"/>
              <a:t>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80" y="966107"/>
            <a:ext cx="88487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4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3576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Limitation of ANNs and inspiration behind CNN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204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Sparse connectivity</a:t>
            </a:r>
          </a:p>
          <a:p>
            <a:pPr marL="0" indent="0">
              <a:buNone/>
            </a:pPr>
            <a:endParaRPr lang="en-IN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9278"/>
            <a:ext cx="4559930" cy="337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096" t="27051" r="34890" b="7916"/>
          <a:stretch/>
        </p:blipFill>
        <p:spPr>
          <a:xfrm>
            <a:off x="6096000" y="1211328"/>
            <a:ext cx="5749384" cy="33329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0946" y="802043"/>
            <a:ext cx="281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Parameter sharing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8280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14143"/>
            <a:ext cx="10515600" cy="1325563"/>
          </a:xfrm>
        </p:spPr>
        <p:txBody>
          <a:bodyPr/>
          <a:lstStyle/>
          <a:p>
            <a:r>
              <a:rPr lang="en-US" sz="3600" b="1" dirty="0" smtClean="0"/>
              <a:t>Introducing</a:t>
            </a:r>
            <a:r>
              <a:rPr lang="en-US" b="1" dirty="0" smtClean="0"/>
              <a:t> CNNs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709" y="4001294"/>
            <a:ext cx="7036524" cy="258131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6719"/>
            <a:ext cx="8220075" cy="2314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00160" y="2585913"/>
            <a:ext cx="267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Typical CNN architecture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894471" y="4353427"/>
            <a:ext cx="4211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CNN is a sequence of Convolutional Layers,</a:t>
            </a:r>
          </a:p>
          <a:p>
            <a:r>
              <a:rPr lang="en-US" dirty="0" smtClean="0"/>
              <a:t> interspersed with activation functions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903" y="773347"/>
            <a:ext cx="6548846" cy="11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314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The Convolution Operation</a:t>
            </a:r>
            <a:endParaRPr lang="en-IN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3" y="800553"/>
            <a:ext cx="11302854" cy="58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318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Convolution layer</a:t>
            </a:r>
            <a:endParaRPr lang="en-IN" sz="36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778034" y="706211"/>
            <a:ext cx="6792686" cy="3029766"/>
            <a:chOff x="1966912" y="1541417"/>
            <a:chExt cx="8258175" cy="39545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338" b="-1"/>
            <a:stretch/>
          </p:blipFill>
          <p:spPr>
            <a:xfrm>
              <a:off x="1966912" y="1541417"/>
              <a:ext cx="8258175" cy="39545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0747" y="2276474"/>
              <a:ext cx="2486025" cy="321945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829" y="3815460"/>
            <a:ext cx="6731096" cy="310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1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61" t="30931" r="18320" b="22564"/>
          <a:stretch/>
        </p:blipFill>
        <p:spPr>
          <a:xfrm>
            <a:off x="192743" y="365125"/>
            <a:ext cx="12067770" cy="642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6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Example of Convolution operation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1599906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203" y="3820791"/>
            <a:ext cx="6200500" cy="277567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Convolution layer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783" y="797203"/>
            <a:ext cx="6354920" cy="30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4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70" y="888330"/>
            <a:ext cx="9122282" cy="477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57804" y="-1660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parameters and understanding receptive fields 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87190" y="1006175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64208" y="249000"/>
            <a:ext cx="9958874" cy="3551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Generally convolution layer have following parameters: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No. of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Kernel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Stride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Padding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Weight initialization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4208" y="2178447"/>
            <a:ext cx="5626045" cy="3551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Receptive field (RF) is defined as the size of the region in the input that produces the feature.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It is a measure of association of an output feature (of any layer) to the input region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517" y="1076625"/>
            <a:ext cx="5486398" cy="2724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64" y="3871302"/>
            <a:ext cx="5519446" cy="31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(stride 1)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30" y="888330"/>
            <a:ext cx="85629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Convolution layer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(stride 1)</a:t>
            </a:r>
            <a:endParaRPr lang="en-IN" sz="36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30" y="888330"/>
            <a:ext cx="8562975" cy="437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30" y="921667"/>
            <a:ext cx="6934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Convolution layer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(stride 1)</a:t>
            </a:r>
            <a:endParaRPr lang="en-IN" sz="36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30" y="888330"/>
            <a:ext cx="8562975" cy="437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30" y="921667"/>
            <a:ext cx="6934200" cy="430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68" y="929782"/>
            <a:ext cx="8353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Convolution layer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(stride 1)</a:t>
            </a:r>
            <a:endParaRPr lang="en-IN" sz="36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30" y="888330"/>
            <a:ext cx="8562975" cy="437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30" y="921667"/>
            <a:ext cx="6934200" cy="430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68" y="929782"/>
            <a:ext cx="8353425" cy="4362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314" y="964529"/>
            <a:ext cx="68294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Convolution layer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(stride 1)</a:t>
            </a:r>
            <a:endParaRPr lang="en-IN" sz="36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30" y="888330"/>
            <a:ext cx="8562975" cy="437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630" y="921667"/>
            <a:ext cx="6934200" cy="430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68" y="929782"/>
            <a:ext cx="8353425" cy="4362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314" y="964529"/>
            <a:ext cx="6829425" cy="4219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0210" y="964529"/>
            <a:ext cx="83534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(stride 2)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30" y="888330"/>
            <a:ext cx="8562975" cy="437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607" y="2979693"/>
            <a:ext cx="30194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84" t="29162" r="17230" b="17530"/>
          <a:stretch/>
        </p:blipFill>
        <p:spPr>
          <a:xfrm>
            <a:off x="647602" y="7951"/>
            <a:ext cx="10896796" cy="650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(stride 2)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30" y="888330"/>
            <a:ext cx="8562975" cy="437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607" y="2979693"/>
            <a:ext cx="3019425" cy="32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62" y="1585366"/>
            <a:ext cx="33337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(stride 2)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30" y="888330"/>
            <a:ext cx="8562975" cy="437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607" y="2979693"/>
            <a:ext cx="3019425" cy="32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62" y="1585366"/>
            <a:ext cx="3333750" cy="3495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049" y="1608093"/>
            <a:ext cx="3219450" cy="3390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07" y="3303543"/>
            <a:ext cx="22383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4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(stride 3)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576" y="1185250"/>
            <a:ext cx="8162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662112"/>
            <a:ext cx="8401050" cy="35337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</a:t>
            </a:r>
            <a:endParaRPr lang="en-IN" sz="3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2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1" y="1207316"/>
            <a:ext cx="4051410" cy="35839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with zero-padding</a:t>
            </a:r>
            <a:endParaRPr lang="en-IN" sz="3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3980"/>
          <a:stretch/>
        </p:blipFill>
        <p:spPr>
          <a:xfrm>
            <a:off x="6824129" y="1516337"/>
            <a:ext cx="5120640" cy="3311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726" y="1836025"/>
            <a:ext cx="2063274" cy="26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2" y="761665"/>
            <a:ext cx="7733212" cy="294162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4691" y="3140710"/>
            <a:ext cx="5227480" cy="3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720" y="3947436"/>
            <a:ext cx="4929052" cy="115180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342" y="761665"/>
            <a:ext cx="7733212" cy="294162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91" y="3140710"/>
            <a:ext cx="5227480" cy="345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720" y="5268718"/>
            <a:ext cx="7715792" cy="12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1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9597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Convolution layer (summary)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08" y="915626"/>
            <a:ext cx="9930562" cy="4364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42" y="780268"/>
            <a:ext cx="4095750" cy="2000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02674" y="1578409"/>
            <a:ext cx="3378926" cy="1202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93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CNN case study: </a:t>
            </a:r>
            <a:r>
              <a:rPr lang="en-US" sz="3600" b="1" dirty="0" err="1" smtClean="0"/>
              <a:t>AlexNet</a:t>
            </a:r>
            <a:r>
              <a:rPr lang="en-US" sz="3600" b="1" dirty="0" smtClean="0"/>
              <a:t> </a:t>
            </a:r>
            <a:r>
              <a:rPr lang="en-IN" sz="3600" b="1" dirty="0" smtClean="0"/>
              <a:t>[</a:t>
            </a:r>
            <a:r>
              <a:rPr lang="en-IN" sz="3600" b="1" dirty="0" err="1" smtClean="0"/>
              <a:t>Krizhevsky</a:t>
            </a:r>
            <a:r>
              <a:rPr lang="en-IN" sz="3600" b="1" dirty="0" smtClean="0"/>
              <a:t> et al. 2012]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6"/>
          <a:stretch/>
        </p:blipFill>
        <p:spPr>
          <a:xfrm>
            <a:off x="899161" y="765032"/>
            <a:ext cx="10515600" cy="400726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49" y="4910601"/>
            <a:ext cx="5648325" cy="1390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236" y="6301251"/>
            <a:ext cx="56959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CNN case study: </a:t>
            </a:r>
            <a:r>
              <a:rPr lang="en-US" sz="3600" b="1" dirty="0" err="1" smtClean="0"/>
              <a:t>AlexNet</a:t>
            </a:r>
            <a:r>
              <a:rPr lang="en-US" sz="3600" b="1" dirty="0" smtClean="0"/>
              <a:t> </a:t>
            </a:r>
            <a:r>
              <a:rPr lang="en-IN" sz="3600" b="1" dirty="0" smtClean="0"/>
              <a:t>[</a:t>
            </a:r>
            <a:r>
              <a:rPr lang="en-IN" sz="3600" b="1" dirty="0" err="1" smtClean="0"/>
              <a:t>Krizhevsky</a:t>
            </a:r>
            <a:r>
              <a:rPr lang="en-IN" sz="3600" b="1" dirty="0" smtClean="0"/>
              <a:t> et al. 2012]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2379"/>
            <a:ext cx="6029494" cy="4585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512" y="1525570"/>
            <a:ext cx="4368452" cy="30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568" t="28885" r="20545" b="26127"/>
          <a:stretch/>
        </p:blipFill>
        <p:spPr>
          <a:xfrm>
            <a:off x="723900" y="358549"/>
            <a:ext cx="10744200" cy="576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449" y="2150427"/>
            <a:ext cx="5080152" cy="347531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Pooling layer 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9" y="974724"/>
            <a:ext cx="7539996" cy="715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806" y="2416469"/>
            <a:ext cx="50292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8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Max-Pooling layer </a:t>
            </a:r>
            <a:endParaRPr lang="en-IN" sz="3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55" y="761665"/>
            <a:ext cx="7867650" cy="3724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94" y="3351029"/>
            <a:ext cx="6410900" cy="28259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615" y="4485940"/>
            <a:ext cx="21621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-2531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Normalization layer 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62672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70" y="722813"/>
            <a:ext cx="5661930" cy="3095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903" y="626727"/>
            <a:ext cx="58921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Normalize the distribution of the intermediate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Enables smoother gradients, faster training, and better </a:t>
            </a:r>
          </a:p>
          <a:p>
            <a:r>
              <a:rPr lang="en-US" dirty="0" smtClean="0"/>
              <a:t>generalization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Mainly 4 types: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Batch Normalization</a:t>
            </a:r>
            <a:r>
              <a:rPr lang="en-US" dirty="0" smtClean="0"/>
              <a:t>: Batch wise </a:t>
            </a:r>
            <a:r>
              <a:rPr lang="en-US" dirty="0"/>
              <a:t>G</a:t>
            </a:r>
            <a:r>
              <a:rPr lang="en-US" dirty="0" smtClean="0"/>
              <a:t>aussian normalization</a:t>
            </a:r>
          </a:p>
          <a:p>
            <a:r>
              <a:rPr lang="en-US" dirty="0"/>
              <a:t> </a:t>
            </a:r>
            <a:r>
              <a:rPr lang="en-US" dirty="0" smtClean="0"/>
              <a:t>      before activation function, widely used</a:t>
            </a:r>
          </a:p>
          <a:p>
            <a:pPr marL="342900" indent="-342900">
              <a:buAutoNum type="arabicPeriod" startAt="2"/>
            </a:pPr>
            <a:r>
              <a:rPr lang="en-US" b="1" dirty="0" smtClean="0"/>
              <a:t>Weight Normalization</a:t>
            </a:r>
            <a:r>
              <a:rPr lang="en-US" dirty="0" smtClean="0"/>
              <a:t>: The weights are normalized with</a:t>
            </a:r>
          </a:p>
          <a:p>
            <a:r>
              <a:rPr lang="en-US" dirty="0" smtClean="0"/>
              <a:t>       two parameters, not stable so less usage</a:t>
            </a:r>
          </a:p>
          <a:p>
            <a:pPr marL="342900" indent="-342900">
              <a:buAutoNum type="arabicPeriod" startAt="3"/>
            </a:pPr>
            <a:r>
              <a:rPr lang="en-US" b="1" dirty="0" smtClean="0"/>
              <a:t>Layer Normalization</a:t>
            </a:r>
            <a:r>
              <a:rPr lang="en-US" dirty="0" smtClean="0"/>
              <a:t>: Normalizes the activations along the feature direction instead of mini-batch direction</a:t>
            </a:r>
          </a:p>
          <a:p>
            <a:pPr marL="342900" indent="-342900">
              <a:buAutoNum type="arabicPeriod" startAt="3"/>
            </a:pPr>
            <a:r>
              <a:rPr lang="en-US" b="1" dirty="0" smtClean="0"/>
              <a:t>Group normalization</a:t>
            </a:r>
            <a:r>
              <a:rPr lang="en-US" dirty="0" smtClean="0"/>
              <a:t>: Similar to LN, but divides the features in certain groups and normalize them separately</a:t>
            </a:r>
          </a:p>
          <a:p>
            <a:pPr marL="342900" indent="-342900">
              <a:buAutoNum type="arabicPeriod" startAt="3"/>
            </a:pP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48967"/>
            <a:ext cx="10058400" cy="27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endParaRPr lang="en-US" dirty="0" smtClean="0"/>
          </a:p>
          <a:p>
            <a:r>
              <a:rPr lang="en-US" dirty="0" smtClean="0"/>
              <a:t>VGG</a:t>
            </a:r>
          </a:p>
          <a:p>
            <a:r>
              <a:rPr lang="en-US" dirty="0" err="1" smtClean="0"/>
              <a:t>GoogLeNet</a:t>
            </a:r>
            <a:endParaRPr lang="en-US" dirty="0" smtClean="0"/>
          </a:p>
          <a:p>
            <a:r>
              <a:rPr lang="en-US" dirty="0" err="1" smtClean="0"/>
              <a:t>ResNet</a:t>
            </a:r>
            <a:endParaRPr lang="en-US" dirty="0" smtClean="0"/>
          </a:p>
          <a:p>
            <a:r>
              <a:rPr lang="en-US" dirty="0" err="1" smtClean="0"/>
              <a:t>DenseNet</a:t>
            </a:r>
            <a:endParaRPr lang="en-US" dirty="0" smtClean="0"/>
          </a:p>
          <a:p>
            <a:r>
              <a:rPr lang="en-US" dirty="0" err="1" smtClean="0"/>
              <a:t>UNet</a:t>
            </a: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95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Some popular CNN architectures 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99161" y="1289509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36" y="1737558"/>
            <a:ext cx="7450864" cy="35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2936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</a:t>
            </a:r>
            <a:r>
              <a:rPr lang="en-US" sz="3600" b="1" dirty="0" err="1" smtClean="0"/>
              <a:t>VGGNet</a:t>
            </a:r>
            <a:r>
              <a:rPr lang="en-US" sz="3600" b="1" dirty="0" smtClean="0"/>
              <a:t> [</a:t>
            </a:r>
            <a:r>
              <a:rPr lang="en-US" sz="3600" b="1" dirty="0" err="1" smtClean="0"/>
              <a:t>Simonyan</a:t>
            </a:r>
            <a:r>
              <a:rPr lang="en-US" sz="3600" b="1" dirty="0" smtClean="0"/>
              <a:t> and Zisserman, 2014]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84115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6571"/>
          <a:stretch/>
        </p:blipFill>
        <p:spPr>
          <a:xfrm>
            <a:off x="9248503" y="678724"/>
            <a:ext cx="2849880" cy="6057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766" y="3298099"/>
            <a:ext cx="1371600" cy="3438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4657" y="584115"/>
            <a:ext cx="61809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Deeper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VGG16Net has double the layers (16) compared to </a:t>
            </a:r>
            <a:r>
              <a:rPr lang="en-US" sz="2000" dirty="0" err="1" smtClean="0"/>
              <a:t>AlexNet</a:t>
            </a:r>
            <a:r>
              <a:rPr lang="en-US" sz="2000" dirty="0" smtClean="0"/>
              <a:t>(8)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7.3% top 5 error in ILSVRC’14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Instead of varying kernel size of convolution layer in </a:t>
            </a:r>
            <a:r>
              <a:rPr lang="en-US" sz="2000" dirty="0" err="1" smtClean="0"/>
              <a:t>Alexnet</a:t>
            </a:r>
            <a:r>
              <a:rPr lang="en-US" sz="2000" dirty="0" smtClean="0"/>
              <a:t>, VGG uses only 3*3 convolution with stride 1, pad 1 and 2*2 </a:t>
            </a:r>
            <a:r>
              <a:rPr lang="en-US" sz="2000" dirty="0" err="1" smtClean="0"/>
              <a:t>MaxPool</a:t>
            </a:r>
            <a:r>
              <a:rPr lang="en-US" sz="2000" dirty="0" smtClean="0"/>
              <a:t> with stride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So major difference between </a:t>
            </a:r>
            <a:r>
              <a:rPr lang="en-US" sz="2000" dirty="0" err="1" smtClean="0"/>
              <a:t>AlexNet</a:t>
            </a:r>
            <a:r>
              <a:rPr lang="en-US" sz="2000" dirty="0" smtClean="0"/>
              <a:t> and </a:t>
            </a:r>
            <a:r>
              <a:rPr lang="en-US" sz="2000" dirty="0" err="1" smtClean="0"/>
              <a:t>VGGNet</a:t>
            </a:r>
            <a:r>
              <a:rPr lang="en-US" sz="2000" dirty="0" smtClean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IN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3" y="3058385"/>
            <a:ext cx="3657600" cy="3529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869" y="3592606"/>
            <a:ext cx="5476875" cy="409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453" y="4119747"/>
            <a:ext cx="4441370" cy="24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4657" y="-2936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</a:t>
            </a:r>
            <a:r>
              <a:rPr lang="en-US" sz="3600" b="1" dirty="0" err="1" smtClean="0"/>
              <a:t>VGGNet</a:t>
            </a:r>
            <a:r>
              <a:rPr lang="en-US" sz="3600" b="1" dirty="0" smtClean="0"/>
              <a:t> [</a:t>
            </a:r>
            <a:r>
              <a:rPr lang="en-US" sz="3600" b="1" dirty="0" err="1" smtClean="0"/>
              <a:t>Simonyan</a:t>
            </a:r>
            <a:r>
              <a:rPr lang="en-US" sz="3600" b="1" dirty="0" smtClean="0"/>
              <a:t> and Zisserman, 2014]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84115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70" y="803106"/>
            <a:ext cx="10376260" cy="58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6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4657" y="-2936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</a:t>
            </a:r>
            <a:r>
              <a:rPr lang="en-US" sz="3600" b="1" dirty="0" err="1" smtClean="0"/>
              <a:t>GoogLeNet</a:t>
            </a:r>
            <a:r>
              <a:rPr lang="en-US" sz="3600" b="1" dirty="0" smtClean="0"/>
              <a:t> [</a:t>
            </a:r>
            <a:r>
              <a:rPr lang="en-US" sz="3600" b="1" dirty="0" err="1" smtClean="0"/>
              <a:t>Szegedy</a:t>
            </a:r>
            <a:r>
              <a:rPr lang="en-US" sz="3600" b="1" dirty="0" smtClean="0"/>
              <a:t> et al., 2014]</a:t>
            </a:r>
            <a:endParaRPr lang="en-IN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733425"/>
            <a:ext cx="6972300" cy="61245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07869" y="584115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951722" y="803106"/>
            <a:ext cx="3555878" cy="4975550"/>
            <a:chOff x="986072" y="733425"/>
            <a:chExt cx="4233628" cy="60105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6072" y="733425"/>
              <a:ext cx="4233628" cy="24421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349" y="3207545"/>
              <a:ext cx="3530410" cy="15874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7349" y="4795043"/>
              <a:ext cx="3487894" cy="194890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5408" y="3268475"/>
              <a:ext cx="209550" cy="24765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0677" y="4866497"/>
              <a:ext cx="209550" cy="24765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t="46477"/>
          <a:stretch/>
        </p:blipFill>
        <p:spPr>
          <a:xfrm>
            <a:off x="1116648" y="5799030"/>
            <a:ext cx="3239972" cy="5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4657" y="-2936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</a:t>
            </a:r>
            <a:r>
              <a:rPr lang="en-US" sz="3600" b="1" dirty="0" err="1" smtClean="0"/>
              <a:t>GoogLeNet</a:t>
            </a:r>
            <a:r>
              <a:rPr lang="en-US" sz="3600" b="1" dirty="0" smtClean="0"/>
              <a:t> [</a:t>
            </a:r>
            <a:r>
              <a:rPr lang="en-US" sz="3600" b="1" dirty="0" err="1" smtClean="0"/>
              <a:t>Szegedy</a:t>
            </a:r>
            <a:r>
              <a:rPr lang="en-US" sz="3600" b="1" dirty="0" smtClean="0"/>
              <a:t> et al., 2014]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84115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54" y="1468891"/>
            <a:ext cx="11258550" cy="3571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" y="1316407"/>
            <a:ext cx="2095500" cy="742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1520" y="3163123"/>
            <a:ext cx="1976846" cy="109536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2809874" y="1402081"/>
            <a:ext cx="7736206" cy="353568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606223" y="2135689"/>
            <a:ext cx="1383847" cy="76426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662" y="5374730"/>
            <a:ext cx="2352675" cy="685800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6095999" y="4937761"/>
            <a:ext cx="1" cy="436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275" y="5307920"/>
            <a:ext cx="3895725" cy="77152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10923816" y="2899955"/>
            <a:ext cx="628376" cy="2408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74" y="5175703"/>
            <a:ext cx="1971675" cy="11430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555025" y="4319451"/>
            <a:ext cx="269012" cy="8721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2936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</a:t>
            </a:r>
            <a:r>
              <a:rPr lang="en-US" sz="3600" b="1" dirty="0" err="1" smtClean="0"/>
              <a:t>ResNet</a:t>
            </a:r>
            <a:r>
              <a:rPr lang="en-US" sz="3600" b="1" dirty="0" smtClean="0"/>
              <a:t> [He et al., 2014]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84115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37" y="681532"/>
            <a:ext cx="10602686" cy="675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648" y="1392200"/>
            <a:ext cx="6914606" cy="188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90" y="3325754"/>
            <a:ext cx="9109162" cy="7333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791" y="4076498"/>
            <a:ext cx="10150112" cy="671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486" y="4638828"/>
            <a:ext cx="5538652" cy="6030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5098" y="4641101"/>
            <a:ext cx="209550" cy="247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5486" y="5403441"/>
            <a:ext cx="5590900" cy="9279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515" y="5403441"/>
            <a:ext cx="2095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94657" y="-37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</a:t>
            </a:r>
            <a:r>
              <a:rPr lang="en-US" sz="3600" b="1" dirty="0" err="1" smtClean="0"/>
              <a:t>ResNet</a:t>
            </a:r>
            <a:r>
              <a:rPr lang="en-US" sz="3600" b="1" dirty="0" smtClean="0"/>
              <a:t> [He et al., 2014]</a:t>
            </a:r>
            <a:endParaRPr lang="en-IN" sz="36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07869" y="50573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311" y="551634"/>
            <a:ext cx="1990725" cy="6315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" y="646631"/>
            <a:ext cx="9474926" cy="607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047" y="1739055"/>
            <a:ext cx="2536468" cy="29136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053" y="2006348"/>
            <a:ext cx="1245520" cy="24473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77369" y="3011195"/>
            <a:ext cx="46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v/s</a:t>
            </a:r>
            <a:endParaRPr lang="en-IN" dirty="0"/>
          </a:p>
        </p:txBody>
      </p:sp>
      <p:sp>
        <p:nvSpPr>
          <p:cNvPr id="13" name="Right Brace 12"/>
          <p:cNvSpPr/>
          <p:nvPr/>
        </p:nvSpPr>
        <p:spPr>
          <a:xfrm flipH="1">
            <a:off x="10015194" y="4678794"/>
            <a:ext cx="278674" cy="47668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/>
          <p:cNvCxnSpPr>
            <a:endCxn id="10" idx="2"/>
          </p:cNvCxnSpPr>
          <p:nvPr/>
        </p:nvCxnSpPr>
        <p:spPr>
          <a:xfrm flipH="1" flipV="1">
            <a:off x="8717281" y="4652667"/>
            <a:ext cx="1071153" cy="2644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869" y="1331237"/>
            <a:ext cx="3383846" cy="40046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876" y="5271213"/>
            <a:ext cx="3361508" cy="6098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768" y="5289204"/>
            <a:ext cx="2095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73" t="23329" r="17032" b="16762"/>
          <a:stretch/>
        </p:blipFill>
        <p:spPr>
          <a:xfrm>
            <a:off x="41476" y="96253"/>
            <a:ext cx="11828308" cy="784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1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37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</a:t>
            </a:r>
            <a:r>
              <a:rPr lang="en-US" sz="3600" b="1" dirty="0" err="1" smtClean="0"/>
              <a:t>ResNet</a:t>
            </a:r>
            <a:r>
              <a:rPr lang="en-US" sz="3600" b="1" dirty="0" smtClean="0"/>
              <a:t> [He et al., 2014]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0573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805652"/>
            <a:ext cx="3274420" cy="1155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57" y="565766"/>
            <a:ext cx="5140494" cy="3557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65" y="2140820"/>
            <a:ext cx="3452496" cy="2608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790" y="4224172"/>
            <a:ext cx="5921828" cy="2520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60" y="4928529"/>
            <a:ext cx="4062546" cy="81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94657" y="-2501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Comparing Complexities</a:t>
            </a:r>
            <a:endParaRPr lang="en-IN" sz="3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07869" y="62765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06" y="1075461"/>
            <a:ext cx="11239302" cy="4106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54" y="5347608"/>
            <a:ext cx="7848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37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</a:t>
            </a:r>
            <a:r>
              <a:rPr lang="en-US" sz="3600" b="1" dirty="0" err="1" smtClean="0"/>
              <a:t>DenseNet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0573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681037"/>
            <a:ext cx="92392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6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5948" y="-1978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Case study: </a:t>
            </a:r>
            <a:r>
              <a:rPr lang="en-US" sz="3600" b="1" dirty="0" err="1" smtClean="0"/>
              <a:t>UNet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679903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780063"/>
            <a:ext cx="8604068" cy="583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85" y="1323277"/>
            <a:ext cx="8709075" cy="40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5948" y="-1978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Different python libraries and steps to train a DL model 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8" y="705661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7868" y="943043"/>
            <a:ext cx="6497484" cy="272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Three major steps for setting up a deep learning environment: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Dataset preparation and data </a:t>
            </a:r>
            <a:r>
              <a:rPr lang="en-IN" sz="2400" dirty="0" err="1" smtClean="0"/>
              <a:t>preprocessing</a:t>
            </a: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Network design and selection of different </a:t>
            </a:r>
            <a:r>
              <a:rPr lang="en-IN" sz="2400" dirty="0" err="1" smtClean="0"/>
              <a:t>hyperparameters</a:t>
            </a:r>
            <a:endParaRPr lang="en-I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3676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5948" y="-1978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Dataset preparation and data </a:t>
            </a:r>
            <a:r>
              <a:rPr lang="en-US" sz="3600" b="1" dirty="0" err="1" smtClean="0"/>
              <a:t>preprocesssing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8" y="705661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Programming Languages Most Used and Recommended by Data Scientists |">
            <a:extLst>
              <a:ext uri="{FF2B5EF4-FFF2-40B4-BE49-F238E27FC236}">
                <a16:creationId xmlns:a16="http://schemas.microsoft.com/office/drawing/2014/main" id="{6B9D0D39-7F77-4F39-AAAF-4CF5B5967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7904" r="1244" b="23609"/>
          <a:stretch/>
        </p:blipFill>
        <p:spPr bwMode="auto">
          <a:xfrm>
            <a:off x="5517989" y="805659"/>
            <a:ext cx="6100295" cy="378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CEA2AC-1092-4A7D-A8B1-C31B32845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63" y="805659"/>
            <a:ext cx="5257800" cy="285557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Lack of public remote sensing dataset</a:t>
            </a:r>
            <a:endParaRPr lang="en-IN" sz="2400" dirty="0"/>
          </a:p>
          <a:p>
            <a:r>
              <a:rPr lang="en-IN" sz="2400" dirty="0"/>
              <a:t>Image p</a:t>
            </a:r>
            <a:r>
              <a:rPr lang="en-IN" sz="2400" dirty="0" smtClean="0"/>
              <a:t>rocessing</a:t>
            </a:r>
            <a:endParaRPr lang="en-IN" sz="2400" dirty="0"/>
          </a:p>
          <a:p>
            <a:r>
              <a:rPr lang="en-IN" sz="2400" dirty="0"/>
              <a:t>Numeric </a:t>
            </a:r>
            <a:r>
              <a:rPr lang="en-IN" sz="2400" dirty="0" smtClean="0"/>
              <a:t>computation</a:t>
            </a:r>
            <a:endParaRPr lang="en-IN" sz="2400" dirty="0"/>
          </a:p>
          <a:p>
            <a:r>
              <a:rPr lang="en-IN" sz="2400" dirty="0"/>
              <a:t>Data m</a:t>
            </a:r>
            <a:r>
              <a:rPr lang="en-IN" sz="2400" dirty="0" smtClean="0"/>
              <a:t>anipulation and augmentation</a:t>
            </a:r>
            <a:endParaRPr lang="en-IN" sz="2400" dirty="0"/>
          </a:p>
          <a:p>
            <a:endParaRPr lang="en-IN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863880" y="2793534"/>
            <a:ext cx="4320254" cy="3596363"/>
            <a:chOff x="704974" y="2760917"/>
            <a:chExt cx="4813015" cy="3887739"/>
          </a:xfrm>
        </p:grpSpPr>
        <p:pic>
          <p:nvPicPr>
            <p:cNvPr id="8" name="Picture 4" descr="Will NumPy become Python?. Python is the most popular language for ...">
              <a:extLst>
                <a:ext uri="{FF2B5EF4-FFF2-40B4-BE49-F238E27FC236}">
                  <a16:creationId xmlns:a16="http://schemas.microsoft.com/office/drawing/2014/main" id="{30DF3631-CB11-4660-950B-16ECF07E3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1333" y="3535050"/>
              <a:ext cx="2536656" cy="1566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Exploratory Data Analysis with pandas | by Roman Orac | Towards ...">
              <a:extLst>
                <a:ext uri="{FF2B5EF4-FFF2-40B4-BE49-F238E27FC236}">
                  <a16:creationId xmlns:a16="http://schemas.microsoft.com/office/drawing/2014/main" id="{782500A1-4355-4993-AC75-187DBB959A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74" y="3888604"/>
              <a:ext cx="2107338" cy="1317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Plotting with Matplotlib - Janmeppe.com">
              <a:extLst>
                <a:ext uri="{FF2B5EF4-FFF2-40B4-BE49-F238E27FC236}">
                  <a16:creationId xmlns:a16="http://schemas.microsoft.com/office/drawing/2014/main" id="{1BF1209C-C79E-45E1-A860-AD62A4215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1" t="29444" r="10711" b="27614"/>
            <a:stretch/>
          </p:blipFill>
          <p:spPr bwMode="auto">
            <a:xfrm>
              <a:off x="1779751" y="2760917"/>
              <a:ext cx="2918872" cy="74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OpenCV | NVIDIA Developer">
              <a:extLst>
                <a:ext uri="{FF2B5EF4-FFF2-40B4-BE49-F238E27FC236}">
                  <a16:creationId xmlns:a16="http://schemas.microsoft.com/office/drawing/2014/main" id="{FEEC7A2D-5BCD-4E45-8F87-6EED1EB299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34" r="21948"/>
            <a:stretch/>
          </p:blipFill>
          <p:spPr bwMode="auto">
            <a:xfrm>
              <a:off x="764161" y="3290283"/>
              <a:ext cx="1184677" cy="116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GDAL - OSGeo">
              <a:extLst>
                <a:ext uri="{FF2B5EF4-FFF2-40B4-BE49-F238E27FC236}">
                  <a16:creationId xmlns:a16="http://schemas.microsoft.com/office/drawing/2014/main" id="{D9AA1A71-B945-4A6C-ACB4-37F742067B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98" t="12341" r="21213" b="14271"/>
            <a:stretch/>
          </p:blipFill>
          <p:spPr bwMode="auto">
            <a:xfrm>
              <a:off x="3221663" y="5208670"/>
              <a:ext cx="1811046" cy="1439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TIFF File icon PNG and SVG Vector Free Download">
              <a:extLst>
                <a:ext uri="{FF2B5EF4-FFF2-40B4-BE49-F238E27FC236}">
                  <a16:creationId xmlns:a16="http://schemas.microsoft.com/office/drawing/2014/main" id="{A57683C8-8202-4398-9D32-5E450DD7A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711" y="5323093"/>
              <a:ext cx="1245572" cy="1325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5D73CCE-D437-49DB-8BB8-84E71C5AB365}"/>
              </a:ext>
            </a:extLst>
          </p:cNvPr>
          <p:cNvSpPr txBox="1"/>
          <p:nvPr/>
        </p:nvSpPr>
        <p:spPr>
          <a:xfrm>
            <a:off x="7956479" y="3648374"/>
            <a:ext cx="399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Copyright 2019 Business over Broadway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t="35175" r="21458" b="35074"/>
          <a:stretch/>
        </p:blipFill>
        <p:spPr>
          <a:xfrm>
            <a:off x="4981193" y="4948644"/>
            <a:ext cx="7252056" cy="170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5947" y="-197853"/>
            <a:ext cx="110626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Network design libraries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07868" y="683948"/>
            <a:ext cx="10013417" cy="217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6FECAB-2684-4DE3-9073-69B58CE1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625" y="1029482"/>
            <a:ext cx="4313350" cy="618505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Popular Libraries for network </a:t>
            </a:r>
            <a:r>
              <a:rPr lang="en-IN" dirty="0" err="1" smtClean="0"/>
              <a:t>desgin</a:t>
            </a:r>
            <a:endParaRPr lang="en-IN" dirty="0"/>
          </a:p>
        </p:txBody>
      </p:sp>
      <p:pic>
        <p:nvPicPr>
          <p:cNvPr id="9" name="Picture 4" descr="With so many deep learning frameworks, why did I choose PyTorch ...">
            <a:extLst>
              <a:ext uri="{FF2B5EF4-FFF2-40B4-BE49-F238E27FC236}">
                <a16:creationId xmlns:a16="http://schemas.microsoft.com/office/drawing/2014/main" id="{84A852A5-A26F-464E-B1B4-BB46BD39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69" y="2833352"/>
            <a:ext cx="5369189" cy="34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ottest Deep Learning Frameworks 2018 - Luigi Freda">
            <a:extLst>
              <a:ext uri="{FF2B5EF4-FFF2-40B4-BE49-F238E27FC236}">
                <a16:creationId xmlns:a16="http://schemas.microsoft.com/office/drawing/2014/main" id="{5656F40F-1865-4D2D-B0F3-EF26E645F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41" y="3509501"/>
            <a:ext cx="5288913" cy="340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s PyTorch Catching TensorFlow?. The State of Deep Learning ...">
            <a:extLst>
              <a:ext uri="{FF2B5EF4-FFF2-40B4-BE49-F238E27FC236}">
                <a16:creationId xmlns:a16="http://schemas.microsoft.com/office/drawing/2014/main" id="{FC4844B0-9EFF-4F28-AC98-2F8B5A2A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41" y="771257"/>
            <a:ext cx="5018457" cy="301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5947" y="-197853"/>
            <a:ext cx="110626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Selection of Network parameters and </a:t>
            </a:r>
            <a:r>
              <a:rPr lang="en-US" sz="3600" b="1" dirty="0" err="1" smtClean="0"/>
              <a:t>hyperparameters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907868" y="683948"/>
            <a:ext cx="10013417" cy="217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6FECAB-2684-4DE3-9073-69B58CE1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624" y="1029482"/>
            <a:ext cx="8692167" cy="618505"/>
          </a:xfrm>
        </p:spPr>
        <p:txBody>
          <a:bodyPr>
            <a:normAutofit fontScale="62500" lnSpcReduction="20000"/>
          </a:bodyPr>
          <a:lstStyle/>
          <a:p>
            <a:r>
              <a:rPr lang="en-IN" dirty="0" smtClean="0"/>
              <a:t>Selection of the network architecture and parameters depends on problem statement</a:t>
            </a:r>
          </a:p>
          <a:p>
            <a:r>
              <a:rPr lang="en-IN" dirty="0" smtClean="0"/>
              <a:t>We will illustrate with two example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9" y="2126355"/>
            <a:ext cx="3516398" cy="35245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614" y="2307598"/>
            <a:ext cx="4105275" cy="2809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637" y="1774199"/>
            <a:ext cx="37909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5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89732" y="-172095"/>
            <a:ext cx="11702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Selection of Network parameters and </a:t>
            </a:r>
            <a:r>
              <a:rPr lang="en-US" sz="3600" b="1" dirty="0" err="1" smtClean="0"/>
              <a:t>hyperparameters</a:t>
            </a:r>
            <a:r>
              <a:rPr lang="en-US" sz="3600" b="1" dirty="0" smtClean="0"/>
              <a:t> (contd.)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1654" y="709706"/>
            <a:ext cx="10013417" cy="217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0" y="1267899"/>
            <a:ext cx="4267200" cy="44767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308316" y="1051030"/>
            <a:ext cx="3848100" cy="4975611"/>
            <a:chOff x="4514380" y="1051030"/>
            <a:chExt cx="3848100" cy="497561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380" y="1051030"/>
              <a:ext cx="3848100" cy="112438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4380" y="2273791"/>
              <a:ext cx="3848100" cy="375285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522" y="1051030"/>
            <a:ext cx="40767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3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78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MP Neuron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88" y="1120416"/>
            <a:ext cx="9820275" cy="54578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49888" y="1039761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65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89733" y="-262247"/>
            <a:ext cx="117022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Selection of Network parameters and </a:t>
            </a:r>
            <a:r>
              <a:rPr lang="en-US" sz="3600" b="1" dirty="0" err="1" smtClean="0"/>
              <a:t>hyperparameters</a:t>
            </a:r>
            <a:r>
              <a:rPr lang="en-US" sz="3600" b="1" dirty="0" smtClean="0"/>
              <a:t> (contd.)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1655" y="619554"/>
            <a:ext cx="10013417" cy="217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538" y="740204"/>
            <a:ext cx="5581650" cy="24098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6FECAB-2684-4DE3-9073-69B58CE1F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33" y="3445638"/>
            <a:ext cx="10585362" cy="3302892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Other </a:t>
            </a:r>
            <a:r>
              <a:rPr lang="en-IN" sz="2400" b="1" dirty="0" err="1" smtClean="0"/>
              <a:t>hyperparameters</a:t>
            </a:r>
            <a:endParaRPr lang="en-IN" sz="2400" b="1" dirty="0" smtClean="0"/>
          </a:p>
          <a:p>
            <a:pPr lvl="1"/>
            <a:r>
              <a:rPr lang="en-IN" sz="2000" b="1" dirty="0" smtClean="0"/>
              <a:t>Optimizer: </a:t>
            </a:r>
            <a:r>
              <a:rPr lang="en-IN" sz="2000" dirty="0" smtClean="0"/>
              <a:t>Used to calculate the gradient</a:t>
            </a:r>
            <a:r>
              <a:rPr lang="en-IN" sz="2000" b="1" dirty="0" smtClean="0"/>
              <a:t>. </a:t>
            </a:r>
            <a:r>
              <a:rPr lang="en-IN" sz="2000" dirty="0" smtClean="0"/>
              <a:t>SGD, ADAM, </a:t>
            </a:r>
            <a:r>
              <a:rPr lang="en-IN" sz="2000" dirty="0" err="1" smtClean="0"/>
              <a:t>RMSProp</a:t>
            </a:r>
            <a:r>
              <a:rPr lang="en-IN" sz="2000" dirty="0" smtClean="0"/>
              <a:t>, </a:t>
            </a:r>
            <a:r>
              <a:rPr lang="en-IN" sz="2000" dirty="0" err="1" smtClean="0"/>
              <a:t>AdaDelta</a:t>
            </a:r>
            <a:r>
              <a:rPr lang="en-IN" sz="2000" dirty="0" smtClean="0"/>
              <a:t> etc. ADAM is the most popular and robust</a:t>
            </a:r>
          </a:p>
          <a:p>
            <a:pPr lvl="1"/>
            <a:r>
              <a:rPr lang="en-IN" sz="2000" dirty="0" smtClean="0"/>
              <a:t> </a:t>
            </a:r>
            <a:r>
              <a:rPr lang="en-IN" sz="2000" b="1" dirty="0" smtClean="0"/>
              <a:t>Learning Rate: </a:t>
            </a:r>
            <a:r>
              <a:rPr lang="en-IN" sz="2000" dirty="0" smtClean="0"/>
              <a:t>Decides the amount of parameter updating steps. As training progresses it is changed based on validation performance metric</a:t>
            </a:r>
          </a:p>
          <a:p>
            <a:pPr lvl="1"/>
            <a:r>
              <a:rPr lang="en-IN" sz="2000" b="1" dirty="0" smtClean="0"/>
              <a:t>Batch size: </a:t>
            </a:r>
            <a:r>
              <a:rPr lang="en-IN" sz="2000" dirty="0" smtClean="0"/>
              <a:t>It is number of training data samples for the input to be passed to the deep learning model.</a:t>
            </a:r>
          </a:p>
          <a:p>
            <a:pPr lvl="1"/>
            <a:r>
              <a:rPr lang="en-IN" sz="2000" b="1" dirty="0" smtClean="0"/>
              <a:t>Epoch: </a:t>
            </a:r>
            <a:r>
              <a:rPr lang="en-IN" sz="2000" dirty="0" smtClean="0"/>
              <a:t>The no of times a whole dataset is passed to the neural network.</a:t>
            </a:r>
          </a:p>
          <a:p>
            <a:pPr marL="457200" lvl="1" indent="0">
              <a:buNone/>
            </a:pPr>
            <a:endParaRPr lang="en-IN" sz="2000" dirty="0" smtClean="0"/>
          </a:p>
          <a:p>
            <a:pPr lvl="1"/>
            <a:endParaRPr lang="en-IN" sz="2000" dirty="0" smtClean="0"/>
          </a:p>
          <a:p>
            <a:pPr lvl="1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525350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8600" y="-353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Discriminative vs Generative Networks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8269" y="549277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CEA2AC-1092-4A7D-A8B1-C31B32845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269" y="805658"/>
            <a:ext cx="5447429" cy="2855575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Discriminative model</a:t>
            </a:r>
          </a:p>
          <a:p>
            <a:pPr lvl="1"/>
            <a:r>
              <a:rPr lang="en-IN" sz="2000" dirty="0" smtClean="0"/>
              <a:t>Separates </a:t>
            </a:r>
            <a:r>
              <a:rPr lang="en-IN" sz="2000" dirty="0"/>
              <a:t>data points into different classes and </a:t>
            </a:r>
            <a:r>
              <a:rPr lang="en-IN" sz="2000" dirty="0" smtClean="0"/>
              <a:t>learns </a:t>
            </a:r>
            <a:r>
              <a:rPr lang="en-IN" sz="2000" dirty="0"/>
              <a:t>the boundaries using probability estimates and maximum likelihood</a:t>
            </a:r>
            <a:r>
              <a:rPr lang="en-IN" sz="2000" dirty="0" smtClean="0"/>
              <a:t>.</a:t>
            </a:r>
          </a:p>
          <a:p>
            <a:pPr lvl="1"/>
            <a:r>
              <a:rPr lang="en-IN" sz="2000" dirty="0" smtClean="0"/>
              <a:t>Till now all the models discussed is in this category.</a:t>
            </a:r>
            <a:endParaRPr lang="en-I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78" y="2974817"/>
            <a:ext cx="7929370" cy="36191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CEA2AC-1092-4A7D-A8B1-C31B32845755}"/>
              </a:ext>
            </a:extLst>
          </p:cNvPr>
          <p:cNvSpPr txBox="1">
            <a:spLocks/>
          </p:cNvSpPr>
          <p:nvPr/>
        </p:nvSpPr>
        <p:spPr>
          <a:xfrm>
            <a:off x="5609418" y="805658"/>
            <a:ext cx="5822589" cy="285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/>
              <a:t>Generative model</a:t>
            </a:r>
          </a:p>
          <a:p>
            <a:pPr lvl="1"/>
            <a:r>
              <a:rPr lang="en-IN" sz="2000" dirty="0" smtClean="0"/>
              <a:t>Used </a:t>
            </a:r>
            <a:r>
              <a:rPr lang="en-IN" sz="2000" dirty="0"/>
              <a:t>to generate new data points</a:t>
            </a:r>
            <a:endParaRPr lang="en-IN" sz="2000" dirty="0" smtClean="0"/>
          </a:p>
          <a:p>
            <a:pPr lvl="1"/>
            <a:r>
              <a:rPr lang="en-IN" sz="2000" dirty="0" smtClean="0"/>
              <a:t>Go </a:t>
            </a:r>
            <a:r>
              <a:rPr lang="en-IN" sz="2000" dirty="0"/>
              <a:t>in-depth to model the actual data distribution and learn the different data </a:t>
            </a:r>
            <a:r>
              <a:rPr lang="en-IN" sz="2000" dirty="0" smtClean="0"/>
              <a:t>points</a:t>
            </a:r>
          </a:p>
          <a:p>
            <a:pPr lvl="1"/>
            <a:r>
              <a:rPr lang="en-IN" sz="2000" dirty="0" smtClean="0"/>
              <a:t>Estimate prior probability P(x) ad joint probability P(</a:t>
            </a:r>
            <a:r>
              <a:rPr lang="en-IN" sz="2000" dirty="0" err="1" smtClean="0"/>
              <a:t>x,y</a:t>
            </a:r>
            <a:r>
              <a:rPr lang="en-IN" sz="2000" dirty="0" smtClean="0"/>
              <a:t>) to estimate P(y/x)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5962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37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Example of Generative Networks : GAN[Goodfellow,2014]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0573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223314" y="747903"/>
            <a:ext cx="3805032" cy="5878277"/>
            <a:chOff x="8158919" y="979723"/>
            <a:chExt cx="3805032" cy="5878277"/>
          </a:xfrm>
        </p:grpSpPr>
        <p:grpSp>
          <p:nvGrpSpPr>
            <p:cNvPr id="7" name="Group 6"/>
            <p:cNvGrpSpPr/>
            <p:nvPr/>
          </p:nvGrpSpPr>
          <p:grpSpPr>
            <a:xfrm>
              <a:off x="9187258" y="979723"/>
              <a:ext cx="1923097" cy="2231555"/>
              <a:chOff x="7789972" y="725558"/>
              <a:chExt cx="3248349" cy="3769374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789972" y="2233651"/>
                <a:ext cx="3248349" cy="1464207"/>
              </a:xfrm>
              <a:prstGeom prst="rect">
                <a:avLst/>
              </a:prstGeom>
              <a:noFill/>
              <a:ln w="25400">
                <a:solidFill>
                  <a:srgbClr val="A09D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A09D00"/>
                    </a:solidFill>
                  </a:rPr>
                  <a:t>Discriminative</a:t>
                </a:r>
                <a:br>
                  <a:rPr lang="en-US" sz="2000" b="1" dirty="0" smtClean="0">
                    <a:solidFill>
                      <a:srgbClr val="A09D00"/>
                    </a:solidFill>
                  </a:rPr>
                </a:br>
                <a:r>
                  <a:rPr lang="en-US" sz="2000" b="1" dirty="0" smtClean="0">
                    <a:solidFill>
                      <a:srgbClr val="A09D00"/>
                    </a:solidFill>
                  </a:rPr>
                  <a:t>Model</a:t>
                </a:r>
                <a:endParaRPr lang="en-US" sz="2000" b="1" dirty="0">
                  <a:solidFill>
                    <a:srgbClr val="A09D00"/>
                  </a:solidFill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V="1">
                <a:off x="9395254" y="3697858"/>
                <a:ext cx="0" cy="797074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9395255" y="1371604"/>
                <a:ext cx="0" cy="797074"/>
              </a:xfrm>
              <a:prstGeom prst="straightConnector1">
                <a:avLst/>
              </a:prstGeom>
              <a:ln w="25400">
                <a:solidFill>
                  <a:srgbClr val="A09D00"/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8281296" y="725558"/>
                <a:ext cx="2265705" cy="601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A09D00"/>
                    </a:solidFill>
                  </a:rPr>
                  <a:t>real or fake?</a:t>
                </a:r>
                <a:endParaRPr lang="en-US" sz="2000" b="1" dirty="0">
                  <a:solidFill>
                    <a:srgbClr val="A09D00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10800000">
              <a:off x="10313099" y="3891444"/>
              <a:ext cx="1650852" cy="2966556"/>
              <a:chOff x="10058401" y="1703799"/>
              <a:chExt cx="1650852" cy="296655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0058401" y="2477597"/>
                <a:ext cx="1650852" cy="2192758"/>
                <a:chOff x="1079157" y="2168678"/>
                <a:chExt cx="2511706" cy="3336194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1079157" y="2168678"/>
                  <a:ext cx="2511706" cy="1796884"/>
                  <a:chOff x="1192193" y="3107797"/>
                  <a:chExt cx="2511706" cy="1796884"/>
                </a:xfrm>
              </p:grpSpPr>
              <p:sp>
                <p:nvSpPr>
                  <p:cNvPr id="22" name="Rectangle 21"/>
                  <p:cNvSpPr/>
                  <p:nvPr/>
                </p:nvSpPr>
                <p:spPr>
                  <a:xfrm rot="10800000">
                    <a:off x="1192193" y="3107797"/>
                    <a:ext cx="2511706" cy="1175590"/>
                  </a:xfrm>
                  <a:prstGeom prst="rect">
                    <a:avLst/>
                  </a:prstGeom>
                  <a:noFill/>
                  <a:ln w="25400">
                    <a:solidFill>
                      <a:srgbClr val="27D5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Generative</a:t>
                    </a:r>
                    <a:br>
                      <a:rPr lang="en-US" sz="2000" b="1" dirty="0" smtClean="0">
                        <a:solidFill>
                          <a:srgbClr val="27D5F0"/>
                        </a:solidFill>
                      </a:rPr>
                    </a:br>
                    <a:r>
                      <a:rPr lang="en-US" sz="2000" b="1" dirty="0" smtClean="0">
                        <a:solidFill>
                          <a:srgbClr val="27D5F0"/>
                        </a:solidFill>
                      </a:rPr>
                      <a:t>Model</a:t>
                    </a:r>
                    <a:endParaRPr lang="en-US" sz="2000" b="1" dirty="0">
                      <a:solidFill>
                        <a:srgbClr val="27D5F0"/>
                      </a:solidFill>
                    </a:endParaRPr>
                  </a:p>
                </p:txBody>
              </p:sp>
              <p:cxnSp>
                <p:nvCxnSpPr>
                  <p:cNvPr id="23" name="Straight Arrow Connector 22"/>
                  <p:cNvCxnSpPr/>
                  <p:nvPr/>
                </p:nvCxnSpPr>
                <p:spPr>
                  <a:xfrm>
                    <a:off x="2448046" y="4283386"/>
                    <a:ext cx="0" cy="621295"/>
                  </a:xfrm>
                  <a:prstGeom prst="straightConnector1">
                    <a:avLst/>
                  </a:prstGeom>
                  <a:ln w="25400">
                    <a:solidFill>
                      <a:srgbClr val="27D5F0"/>
                    </a:solidFill>
                    <a:headEnd type="none"/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0800000">
                  <a:off x="1623295" y="4081443"/>
                  <a:ext cx="1423430" cy="1423429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10058401" y="1703799"/>
                <a:ext cx="1650852" cy="789358"/>
                <a:chOff x="10058401" y="1703799"/>
                <a:chExt cx="1650852" cy="78935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17"/>
                    <p:cNvSpPr/>
                    <p:nvPr/>
                  </p:nvSpPr>
                  <p:spPr>
                    <a:xfrm rot="10800000">
                      <a:off x="10058401" y="1703799"/>
                      <a:ext cx="1650852" cy="381004"/>
                    </a:xfrm>
                    <a:prstGeom prst="rect">
                      <a:avLst/>
                    </a:prstGeom>
                    <a:noFill/>
                    <a:ln w="2540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27D5F0"/>
                          </a:solidFill>
                        </a:rPr>
                        <a:t>noise (</a:t>
                      </a:r>
                      <a14:m>
                        <m:oMath xmlns:m="http://schemas.openxmlformats.org/officeDocument/2006/math">
                          <m:r>
                            <a:rPr lang="en-US" sz="2000" b="1" i="1" smtClean="0">
                              <a:solidFill>
                                <a:srgbClr val="27D5F0"/>
                              </a:solidFill>
                              <a:latin typeface="Cambria Math" charset="0"/>
                            </a:rPr>
                            <m:t>𝒛</m:t>
                          </m:r>
                        </m:oMath>
                      </a14:m>
                      <a:r>
                        <a:rPr lang="en-US" sz="2000" b="1" dirty="0" smtClean="0">
                          <a:solidFill>
                            <a:srgbClr val="27D5F0"/>
                          </a:solidFill>
                        </a:rPr>
                        <a:t>)</a:t>
                      </a:r>
                      <a:endParaRPr lang="en-US" sz="2000" b="1" dirty="0">
                        <a:solidFill>
                          <a:srgbClr val="27D5F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Rectangle 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0800000">
                      <a:off x="10058401" y="1703799"/>
                      <a:ext cx="1650852" cy="381004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9524" b="-30159"/>
                      </a:stretch>
                    </a:blipFill>
                    <a:ln w="254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10883827" y="2084803"/>
                  <a:ext cx="0" cy="408354"/>
                </a:xfrm>
                <a:prstGeom prst="straightConnector1">
                  <a:avLst/>
                </a:prstGeom>
                <a:ln w="25400">
                  <a:solidFill>
                    <a:srgbClr val="27D5F0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/>
            <p:cNvGrpSpPr/>
            <p:nvPr/>
          </p:nvGrpSpPr>
          <p:grpSpPr>
            <a:xfrm rot="10800000">
              <a:off x="8158919" y="3887928"/>
              <a:ext cx="1741467" cy="2196274"/>
              <a:chOff x="3819074" y="2168678"/>
              <a:chExt cx="2511706" cy="316767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819074" y="2168678"/>
                <a:ext cx="2511706" cy="1796884"/>
                <a:chOff x="1192193" y="3107797"/>
                <a:chExt cx="2511706" cy="1796884"/>
              </a:xfrm>
            </p:grpSpPr>
            <p:sp>
              <p:nvSpPr>
                <p:cNvPr id="14" name="Rectangle 13"/>
                <p:cNvSpPr/>
                <p:nvPr/>
              </p:nvSpPr>
              <p:spPr>
                <a:xfrm rot="10800000">
                  <a:off x="1192193" y="3107797"/>
                  <a:ext cx="2511706" cy="1114420"/>
                </a:xfrm>
                <a:prstGeom prst="rect">
                  <a:avLst/>
                </a:prstGeom>
                <a:noFill/>
                <a:ln w="254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 smtClean="0">
                      <a:solidFill>
                        <a:srgbClr val="FF00FF"/>
                      </a:solidFill>
                    </a:rPr>
                    <a:t>Real world</a:t>
                  </a:r>
                  <a:endParaRPr lang="en-US" sz="2000" b="1" dirty="0">
                    <a:solidFill>
                      <a:srgbClr val="FF00FF"/>
                    </a:solidFill>
                  </a:endParaRPr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2448046" y="4283386"/>
                  <a:ext cx="0" cy="621295"/>
                </a:xfrm>
                <a:prstGeom prst="straightConnector1">
                  <a:avLst/>
                </a:prstGeom>
                <a:ln w="25400">
                  <a:solidFill>
                    <a:srgbClr val="FF00FF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4404827" y="3996145"/>
                <a:ext cx="1340203" cy="1340203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/>
            <p:cNvCxnSpPr/>
            <p:nvPr/>
          </p:nvCxnSpPr>
          <p:spPr>
            <a:xfrm flipV="1">
              <a:off x="9659257" y="3126260"/>
              <a:ext cx="505797" cy="596654"/>
            </a:xfrm>
            <a:prstGeom prst="straightConnector1">
              <a:avLst/>
            </a:prstGeom>
            <a:ln w="25400">
              <a:solidFill>
                <a:srgbClr val="A09D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10115851" y="3140774"/>
              <a:ext cx="505797" cy="596654"/>
            </a:xfrm>
            <a:prstGeom prst="straightConnector1">
              <a:avLst/>
            </a:prstGeom>
            <a:ln w="25400">
              <a:solidFill>
                <a:srgbClr val="A09D00"/>
              </a:solidFill>
              <a:prstDash val="sys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392349" y="830000"/>
            <a:ext cx="7650517" cy="47545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Generator (G) is a neural network model that generates images from noise</a:t>
            </a:r>
          </a:p>
          <a:p>
            <a:r>
              <a:rPr lang="en-US" dirty="0" smtClean="0"/>
              <a:t>Discriminator (D) acts as critic to differentiate between real and fake </a:t>
            </a:r>
          </a:p>
          <a:p>
            <a:r>
              <a:rPr lang="en-US" dirty="0" smtClean="0"/>
              <a:t>G tries to fool D</a:t>
            </a:r>
          </a:p>
          <a:p>
            <a:r>
              <a:rPr lang="en-US" dirty="0" smtClean="0"/>
              <a:t>D tries not to be fooled</a:t>
            </a:r>
          </a:p>
          <a:p>
            <a:r>
              <a:rPr lang="en-US" dirty="0" smtClean="0"/>
              <a:t>Models are trained simultaneously</a:t>
            </a:r>
          </a:p>
          <a:p>
            <a:pPr lvl="1"/>
            <a:r>
              <a:rPr lang="en-US" dirty="0" smtClean="0"/>
              <a:t>As G gets better, D has a more challenging task</a:t>
            </a:r>
          </a:p>
          <a:p>
            <a:pPr lvl="1"/>
            <a:r>
              <a:rPr lang="en-US" dirty="0" smtClean="0"/>
              <a:t>As D gets better, G has a more challenging task</a:t>
            </a:r>
          </a:p>
          <a:p>
            <a:r>
              <a:rPr lang="en-US" dirty="0" smtClean="0"/>
              <a:t>Ultimately, we don’t care about the D</a:t>
            </a:r>
          </a:p>
          <a:p>
            <a:pPr lvl="1"/>
            <a:r>
              <a:rPr lang="en-US" dirty="0" smtClean="0"/>
              <a:t>Its role is to force G to work harder</a:t>
            </a:r>
          </a:p>
          <a:p>
            <a:r>
              <a:rPr lang="en-US" dirty="0" smtClean="0"/>
              <a:t>G and D play the following min max game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5" y="5768997"/>
            <a:ext cx="8004631" cy="5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37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Some examples of application of GAN[Goodfellow,2014]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0573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55" y="631065"/>
            <a:ext cx="7901280" cy="5925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81881" y="3108951"/>
            <a:ext cx="2493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 smtClean="0"/>
              <a:t>AI generated fake </a:t>
            </a:r>
          </a:p>
          <a:p>
            <a:pPr algn="ctr"/>
            <a:r>
              <a:rPr lang="en-IN" sz="2400" b="1" dirty="0" smtClean="0"/>
              <a:t>celebrity faces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9148396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2174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Some examples of application of GAN[Goodfellow,2014]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660282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04" y="953541"/>
            <a:ext cx="9573297" cy="487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004887"/>
            <a:ext cx="9372600" cy="48482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-135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Some examples of application of GAN[Goodfellow,2014]</a:t>
            </a:r>
            <a:endParaRPr lang="en-IN" sz="3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51412" y="742025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14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E99C8F-8EAB-4293-B231-C28F12CB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911" y="2659359"/>
            <a:ext cx="7765366" cy="206889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94657" y="-37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Recurrent Neural Networks (RNNs)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0573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88437" y="752549"/>
            <a:ext cx="1052182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Recurrent Neural Networks (RNNs) are a family of neural networks introduced to </a:t>
            </a:r>
            <a:r>
              <a:rPr lang="en-US" sz="2000" b="1" dirty="0"/>
              <a:t>learn sequential data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RNNs </a:t>
            </a:r>
            <a:r>
              <a:rPr lang="en-US" sz="2000" dirty="0"/>
              <a:t>can be applied to various type of sequential data to learn the temporal patterns.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Time-series data (e.g., stock price) </a:t>
            </a:r>
            <a:r>
              <a:rPr lang="en-US" dirty="0">
                <a:sym typeface="Wingdings" panose="05000000000000000000" pitchFamily="2" charset="2"/>
              </a:rPr>
              <a:t> Prediction,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Raw sensor data (e.g., signal, voice, handwriting) </a:t>
            </a:r>
            <a:r>
              <a:rPr lang="en-US" dirty="0">
                <a:sym typeface="Wingdings" panose="05000000000000000000" pitchFamily="2" charset="2"/>
              </a:rPr>
              <a:t> Labels or text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Text  Label (e.g., sentiment) or text sequence (e.g., translation, summary, answer)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Image and video  Text description (e.g., captions, scene interpretation)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71A72-0743-754C-A31B-61E10F7F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15" y="3025666"/>
            <a:ext cx="4644980" cy="17612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88437" y="4897118"/>
            <a:ext cx="100169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Recurrent Neural Networks are networks with loops,  allowing information to persist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333333"/>
                </a:solidFill>
                <a:ea typeface="CMS"/>
              </a:rPr>
              <a:t>In the above diagram, a chunk of neural network, </a:t>
            </a:r>
            <a:r>
              <a:rPr lang="en-US" altLang="en-US" sz="2000" b="1" i="1" dirty="0">
                <a:solidFill>
                  <a:srgbClr val="333333"/>
                </a:solidFill>
                <a:ea typeface="CMS"/>
              </a:rPr>
              <a:t>A = </a:t>
            </a:r>
            <a:r>
              <a:rPr lang="en-US" altLang="en-US" sz="2000" b="1" i="1" dirty="0" err="1">
                <a:solidFill>
                  <a:srgbClr val="333333"/>
                </a:solidFill>
                <a:ea typeface="CMS"/>
              </a:rPr>
              <a:t>f</a:t>
            </a:r>
            <a:r>
              <a:rPr lang="en-US" altLang="en-US" sz="2000" b="1" i="1" baseline="-25000" dirty="0" err="1">
                <a:solidFill>
                  <a:srgbClr val="333333"/>
                </a:solidFill>
                <a:ea typeface="CMS"/>
              </a:rPr>
              <a:t>W</a:t>
            </a:r>
            <a:r>
              <a:rPr lang="en-US" altLang="en-US" sz="2000" dirty="0">
                <a:solidFill>
                  <a:srgbClr val="333333"/>
                </a:solidFill>
                <a:ea typeface="CMS"/>
              </a:rPr>
              <a:t>, looks at some input </a:t>
            </a:r>
            <a:r>
              <a:rPr lang="en-US" altLang="en-US" sz="2400" b="1" i="1" dirty="0" err="1">
                <a:solidFill>
                  <a:srgbClr val="333333"/>
                </a:solidFill>
                <a:ea typeface="MathJax_Math-italic"/>
              </a:rPr>
              <a:t>x</a:t>
            </a:r>
            <a:r>
              <a:rPr lang="en-US" altLang="en-US" sz="1200" b="1" i="1" dirty="0" err="1">
                <a:solidFill>
                  <a:srgbClr val="333333"/>
                </a:solidFill>
                <a:ea typeface="MathJax_Math-italic"/>
              </a:rPr>
              <a:t>t</a:t>
            </a:r>
            <a:r>
              <a:rPr lang="en-US" altLang="en-US" sz="2000" dirty="0">
                <a:solidFill>
                  <a:srgbClr val="333333"/>
                </a:solidFill>
                <a:ea typeface="CMS"/>
              </a:rPr>
              <a:t> and outputs a value </a:t>
            </a:r>
            <a:r>
              <a:rPr lang="en-US" altLang="en-US" sz="2000" b="1" i="1" dirty="0">
                <a:solidFill>
                  <a:srgbClr val="333333"/>
                </a:solidFill>
                <a:ea typeface="MathJax_Math-italic"/>
              </a:rPr>
              <a:t>h</a:t>
            </a:r>
            <a:r>
              <a:rPr lang="en-US" altLang="en-US" sz="1100" b="1" i="1" dirty="0">
                <a:solidFill>
                  <a:srgbClr val="333333"/>
                </a:solidFill>
                <a:ea typeface="MathJax_Math-italic"/>
              </a:rPr>
              <a:t>t</a:t>
            </a:r>
            <a:r>
              <a:rPr lang="en-US" altLang="en-US" sz="2000" dirty="0">
                <a:solidFill>
                  <a:srgbClr val="333333"/>
                </a:solidFill>
                <a:ea typeface="CMS"/>
              </a:rPr>
              <a:t>. A loop allows information to be passed from one step of the network to the next.</a:t>
            </a:r>
            <a:r>
              <a:rPr lang="en-US" altLang="en-US" sz="900" dirty="0"/>
              <a:t> </a:t>
            </a:r>
            <a:endParaRPr lang="en-US" alt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29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37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Recurrent Neural Networks (RNNs)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0573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74" y="531492"/>
            <a:ext cx="9312966" cy="194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49738" y="2263507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recurrent structure of RNNs enables the following characteristics:</a:t>
                </a:r>
              </a:p>
              <a:p>
                <a:pPr lvl="1"/>
                <a:r>
                  <a:rPr lang="en-US" dirty="0"/>
                  <a:t>Specialized for processing a sequence of values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Each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processed with the </a:t>
                </a:r>
                <a:r>
                  <a:rPr lang="en-US" b="1" dirty="0"/>
                  <a:t>same network </a:t>
                </a:r>
                <a:r>
                  <a:rPr lang="en-US" b="1" i="1" dirty="0"/>
                  <a:t>A </a:t>
                </a:r>
                <a:r>
                  <a:rPr lang="en-US" b="1" dirty="0"/>
                  <a:t>that preserves past information</a:t>
                </a:r>
              </a:p>
              <a:p>
                <a:pPr marL="914400" lvl="2" indent="0">
                  <a:buNone/>
                </a:pPr>
                <a:endParaRPr lang="en-US" b="1" i="1" dirty="0"/>
              </a:p>
              <a:p>
                <a:pPr lvl="1"/>
                <a:r>
                  <a:rPr lang="en-US" dirty="0"/>
                  <a:t>Can scale to much </a:t>
                </a:r>
                <a:r>
                  <a:rPr lang="en-US" b="1" dirty="0"/>
                  <a:t>longer sequences </a:t>
                </a:r>
                <a:r>
                  <a:rPr lang="en-US" dirty="0"/>
                  <a:t>than would be practical for networks without a recurrent structure</a:t>
                </a:r>
              </a:p>
              <a:p>
                <a:pPr lvl="2"/>
                <a:r>
                  <a:rPr lang="en-US" dirty="0"/>
                  <a:t>Reusing network </a:t>
                </a:r>
                <a:r>
                  <a:rPr lang="en-US" b="1" i="1" dirty="0"/>
                  <a:t>A</a:t>
                </a:r>
                <a:r>
                  <a:rPr lang="en-US" dirty="0"/>
                  <a:t> reduces the required amount of parameters in the network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Can process </a:t>
                </a:r>
                <a:r>
                  <a:rPr lang="en-US" b="1" dirty="0"/>
                  <a:t>variable-length sequences</a:t>
                </a:r>
              </a:p>
              <a:p>
                <a:pPr lvl="2"/>
                <a:r>
                  <a:rPr lang="en-US" dirty="0"/>
                  <a:t>The network complexity does not vary when the input length change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However, vanilla RNNs suffer from the training difficulty due to </a:t>
                </a:r>
                <a:r>
                  <a:rPr lang="en-US" b="1" dirty="0"/>
                  <a:t>exploding and vanishing gradients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9738" y="2263507"/>
                <a:ext cx="10515600" cy="4351338"/>
              </a:xfrm>
              <a:blipFill rotWithShape="0">
                <a:blip r:embed="rId3"/>
                <a:stretch>
                  <a:fillRect l="-1043" t="-3081" r="-1043" b="-26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86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37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RNN: Network with Memory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0573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345716" y="2516559"/>
            <a:ext cx="19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LSTM Cell</a:t>
            </a:r>
          </a:p>
        </p:txBody>
      </p:sp>
      <p:pic>
        <p:nvPicPr>
          <p:cNvPr id="7" name="Picture 2" descr="Image result for gated recurrent un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7"/>
          <a:stretch/>
        </p:blipFill>
        <p:spPr bwMode="auto">
          <a:xfrm>
            <a:off x="8660583" y="2919636"/>
            <a:ext cx="3283088" cy="216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15438" y="485198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GRU Cell</a:t>
            </a:r>
          </a:p>
        </p:txBody>
      </p:sp>
      <p:pic>
        <p:nvPicPr>
          <p:cNvPr id="9" name="Picture 8" descr="Image result for lstm cel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1" r="48917" b="10906"/>
          <a:stretch/>
        </p:blipFill>
        <p:spPr bwMode="auto">
          <a:xfrm>
            <a:off x="8554818" y="550464"/>
            <a:ext cx="3283088" cy="204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91490" y="776018"/>
            <a:ext cx="8069093" cy="55546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Vanilla RNN operates in a “multip</a:t>
            </a:r>
            <a:r>
              <a:rPr lang="en-US" altLang="ja-JP" dirty="0"/>
              <a:t>licative” way (repeated tanh).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recurrent cell designs were proposed and widely adopted: </a:t>
            </a:r>
          </a:p>
          <a:p>
            <a:pPr lvl="1"/>
            <a:r>
              <a:rPr lang="en-US" b="1" dirty="0"/>
              <a:t>Long Short-Term Memory (LSTM)</a:t>
            </a:r>
            <a:r>
              <a:rPr lang="en-US" dirty="0"/>
              <a:t> (</a:t>
            </a:r>
            <a:r>
              <a:rPr lang="en-US" dirty="0" err="1"/>
              <a:t>Hochreiter</a:t>
            </a:r>
            <a:r>
              <a:rPr lang="en-US" dirty="0"/>
              <a:t> and </a:t>
            </a:r>
            <a:r>
              <a:rPr lang="en-US" dirty="0" err="1"/>
              <a:t>Schmidhuber</a:t>
            </a:r>
            <a:r>
              <a:rPr lang="en-US" dirty="0"/>
              <a:t>, 1997)</a:t>
            </a:r>
          </a:p>
          <a:p>
            <a:pPr lvl="1"/>
            <a:r>
              <a:rPr lang="en-US" dirty="0"/>
              <a:t>Gated Recurrent Unit (GRU) (Cho et al. 2014)</a:t>
            </a:r>
          </a:p>
          <a:p>
            <a:pPr lvl="1"/>
            <a:endParaRPr lang="en-US" dirty="0"/>
          </a:p>
          <a:p>
            <a:r>
              <a:rPr lang="en-US" dirty="0"/>
              <a:t>Both designs process information in an “additive” way with gates to control information flow.</a:t>
            </a:r>
          </a:p>
          <a:p>
            <a:pPr lvl="1"/>
            <a:r>
              <a:rPr lang="en-US" b="1" dirty="0"/>
              <a:t>Sigmoid gate outputs numbers between 0 and 1, describing how much of each component should be let through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dirty="0" smtClean="0"/>
              <a:t>LSTM is a complicated and parameter hungry model and </a:t>
            </a:r>
            <a:r>
              <a:rPr lang="en-IN" dirty="0"/>
              <a:t>recurrent nature also makes it difficult to leverage parallel computation, resulting in an extremely slow training </a:t>
            </a:r>
            <a:r>
              <a:rPr lang="en-IN" dirty="0" smtClean="0"/>
              <a:t>time</a:t>
            </a:r>
          </a:p>
          <a:p>
            <a:pPr lvl="2"/>
            <a:r>
              <a:rPr lang="en-IN" sz="2400" b="1" dirty="0" smtClean="0"/>
              <a:t>Introduction of Transformer [</a:t>
            </a:r>
            <a:r>
              <a:rPr lang="en-IN" sz="2400" b="1" dirty="0" err="1" smtClean="0"/>
              <a:t>Vaswani</a:t>
            </a:r>
            <a:r>
              <a:rPr lang="en-IN" sz="2400" b="1" dirty="0" smtClean="0"/>
              <a:t> et al. 2017]</a:t>
            </a:r>
            <a:endParaRPr lang="en-US" sz="2400" b="1" dirty="0" smtClean="0"/>
          </a:p>
          <a:p>
            <a:endParaRPr lang="en-US" b="1" dirty="0"/>
          </a:p>
        </p:txBody>
      </p:sp>
      <p:pic>
        <p:nvPicPr>
          <p:cNvPr id="11" name="Picture 6" descr="http://colah.github.io/posts/2015-08-Understanding-LSTMs/img/LSTM3-ga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865" y="5356390"/>
            <a:ext cx="919797" cy="112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607565" y="6330684"/>
            <a:ext cx="161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Sigmoid Gate</a:t>
            </a:r>
          </a:p>
        </p:txBody>
      </p:sp>
    </p:spTree>
    <p:extLst>
      <p:ext uri="{BB962C8B-B14F-4D97-AF65-F5344CB8AC3E}">
        <p14:creationId xmlns:p14="http://schemas.microsoft.com/office/powerpoint/2010/main" val="498022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4657" y="-372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Different types of RNN based on application</a:t>
            </a:r>
            <a:endParaRPr lang="en-IN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07869" y="505734"/>
            <a:ext cx="100081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67" y="1153598"/>
            <a:ext cx="11167672" cy="3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1026476" y="4849331"/>
            <a:ext cx="1897028" cy="695460"/>
          </a:xfrm>
          <a:prstGeom prst="wedgeRoundRectCallout">
            <a:avLst>
              <a:gd name="adj1" fmla="val 30535"/>
              <a:gd name="adj2" fmla="val -872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Image Captioning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3421911" y="4830448"/>
            <a:ext cx="1897028" cy="695460"/>
          </a:xfrm>
          <a:prstGeom prst="wedgeRoundRectCallout">
            <a:avLst>
              <a:gd name="adj1" fmla="val 30535"/>
              <a:gd name="adj2" fmla="val -872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Sentiment Analysis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526714" y="4849331"/>
            <a:ext cx="1897028" cy="695460"/>
          </a:xfrm>
          <a:prstGeom prst="wedgeRoundRectCallout">
            <a:avLst>
              <a:gd name="adj1" fmla="val 7452"/>
              <a:gd name="adj2" fmla="val -9650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Machine Translation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9631517" y="4849331"/>
            <a:ext cx="1897028" cy="695460"/>
          </a:xfrm>
          <a:prstGeom prst="wedgeRoundRectCallout">
            <a:avLst>
              <a:gd name="adj1" fmla="val -31245"/>
              <a:gd name="adj2" fmla="val -928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/>
                </a:solidFill>
              </a:rPr>
              <a:t>Video Classification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31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13998</TotalTime>
  <Words>2024</Words>
  <Application>Microsoft Office PowerPoint</Application>
  <PresentationFormat>Widescreen</PresentationFormat>
  <Paragraphs>314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游ゴシック</vt:lpstr>
      <vt:lpstr>Arial</vt:lpstr>
      <vt:lpstr>Calibri</vt:lpstr>
      <vt:lpstr>Calibri Light</vt:lpstr>
      <vt:lpstr>Cambria Math</vt:lpstr>
      <vt:lpstr>CMS</vt:lpstr>
      <vt:lpstr>Courier New</vt:lpstr>
      <vt:lpstr>MathJax_Math-italic</vt:lpstr>
      <vt:lpstr>Wingdings</vt:lpstr>
      <vt:lpstr>Office Theme</vt:lpstr>
      <vt:lpstr>Introduction to Deep Learning</vt:lpstr>
      <vt:lpstr>PowerPoint Presentation</vt:lpstr>
      <vt:lpstr>Machine Learning v/s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 Neuron</vt:lpstr>
      <vt:lpstr>Perceptron</vt:lpstr>
      <vt:lpstr>Example of Perceptron application</vt:lpstr>
      <vt:lpstr>Example of Perceptron application (contd.)</vt:lpstr>
      <vt:lpstr>Introducing Multi-Layered Perceptron (MLP)</vt:lpstr>
      <vt:lpstr>Representation power of MLP</vt:lpstr>
      <vt:lpstr>MLP Example(contd.)</vt:lpstr>
      <vt:lpstr>Perceptron vs logistic neuron</vt:lpstr>
      <vt:lpstr>PowerPoint Presentation</vt:lpstr>
      <vt:lpstr>Updated Perceptron components</vt:lpstr>
      <vt:lpstr>Perceptron Learning algorithm</vt:lpstr>
      <vt:lpstr>MLP Backpropagation example</vt:lpstr>
      <vt:lpstr>Universal Approximation Theorem</vt:lpstr>
      <vt:lpstr>PowerPoint Presentation</vt:lpstr>
      <vt:lpstr>PowerPoint Presentation</vt:lpstr>
      <vt:lpstr>Multilayer Neural Network</vt:lpstr>
      <vt:lpstr>Multilayer Neural Network (contd.)</vt:lpstr>
      <vt:lpstr>Multilayer Neural Network (contd.)</vt:lpstr>
      <vt:lpstr>Backpropagation Learning Algorithm</vt:lpstr>
      <vt:lpstr>Backpropagation Learning Algorithm (contd.)</vt:lpstr>
      <vt:lpstr>Backpropagation Learning Algorithm (contd.)</vt:lpstr>
      <vt:lpstr>PowerPoint Presentation</vt:lpstr>
      <vt:lpstr>Backpropagation flow</vt:lpstr>
      <vt:lpstr>PowerPoint Presentation</vt:lpstr>
      <vt:lpstr>Algorithms to follow for DNNs</vt:lpstr>
      <vt:lpstr>PowerPoint Presentation</vt:lpstr>
      <vt:lpstr>Illustration of backpropagation with computational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 of ANNs and inspiration behind CNN</vt:lpstr>
      <vt:lpstr>Introducing CNNs</vt:lpstr>
      <vt:lpstr>PowerPoint Presentation</vt:lpstr>
      <vt:lpstr>Convolution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Subhajit</dc:creator>
  <cp:lastModifiedBy>Subhajit</cp:lastModifiedBy>
  <cp:revision>170</cp:revision>
  <dcterms:created xsi:type="dcterms:W3CDTF">2023-03-15T10:21:34Z</dcterms:created>
  <dcterms:modified xsi:type="dcterms:W3CDTF">2023-03-30T06:04:20Z</dcterms:modified>
</cp:coreProperties>
</file>